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media/image3.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6.JPG" ContentType="image/jpeg"/>
  <Override PartName="/ppt/media/image18.jpg" ContentType="image/jpeg"/>
  <Override PartName="/ppt/media/image22.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57" r:id="rId3"/>
    <p:sldId id="258" r:id="rId4"/>
    <p:sldId id="259" r:id="rId5"/>
    <p:sldId id="260" r:id="rId6"/>
    <p:sldId id="283" r:id="rId7"/>
    <p:sldId id="291" r:id="rId8"/>
    <p:sldId id="284" r:id="rId9"/>
    <p:sldId id="285" r:id="rId10"/>
    <p:sldId id="292" r:id="rId11"/>
    <p:sldId id="286" r:id="rId12"/>
    <p:sldId id="288" r:id="rId13"/>
    <p:sldId id="273" r:id="rId14"/>
    <p:sldId id="293" r:id="rId15"/>
    <p:sldId id="282" r:id="rId16"/>
  </p:sldIdLst>
  <p:sldSz cx="9906000" cy="6858000" type="A4"/>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B91"/>
    <a:srgbClr val="E8B03D"/>
    <a:srgbClr val="52A0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446" y="10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68339" cy="35676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318632" y="0"/>
            <a:ext cx="4068339" cy="356768"/>
          </a:xfrm>
          <a:prstGeom prst="rect">
            <a:avLst/>
          </a:prstGeom>
        </p:spPr>
        <p:txBody>
          <a:bodyPr vert="horz" lIns="91440" tIns="45720" rIns="91440" bIns="45720" rtlCol="0"/>
          <a:lstStyle>
            <a:lvl1pPr algn="r">
              <a:defRPr sz="1200"/>
            </a:lvl1pPr>
          </a:lstStyle>
          <a:p>
            <a:fld id="{3D8E2BD4-C9FF-4F03-80AA-6222F6B6348B}" type="datetimeFigureOut">
              <a:rPr lang="en-GB" smtClean="0"/>
              <a:t>28/03/2024</a:t>
            </a:fld>
            <a:endParaRPr lang="en-GB"/>
          </a:p>
        </p:txBody>
      </p:sp>
      <p:sp>
        <p:nvSpPr>
          <p:cNvPr id="4" name="Slide Image Placeholder 3"/>
          <p:cNvSpPr>
            <a:spLocks noGrp="1" noRot="1" noChangeAspect="1"/>
          </p:cNvSpPr>
          <p:nvPr>
            <p:ph type="sldImg" idx="2"/>
          </p:nvPr>
        </p:nvSpPr>
        <p:spPr>
          <a:xfrm>
            <a:off x="2963863" y="887413"/>
            <a:ext cx="3460750" cy="23971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38848" y="3418067"/>
            <a:ext cx="7510780" cy="279659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745708"/>
            <a:ext cx="4068339" cy="35676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318632" y="6745708"/>
            <a:ext cx="4068339" cy="356767"/>
          </a:xfrm>
          <a:prstGeom prst="rect">
            <a:avLst/>
          </a:prstGeom>
        </p:spPr>
        <p:txBody>
          <a:bodyPr vert="horz" lIns="91440" tIns="45720" rIns="91440" bIns="45720" rtlCol="0" anchor="b"/>
          <a:lstStyle>
            <a:lvl1pPr algn="r">
              <a:defRPr sz="1200"/>
            </a:lvl1pPr>
          </a:lstStyle>
          <a:p>
            <a:fld id="{4BB6BCB3-FA30-47F6-901A-5310D4F8D7E1}" type="slidenum">
              <a:rPr lang="en-GB" smtClean="0"/>
              <a:t>‹#›</a:t>
            </a:fld>
            <a:endParaRPr lang="en-GB"/>
          </a:p>
        </p:txBody>
      </p:sp>
    </p:spTree>
    <p:extLst>
      <p:ext uri="{BB962C8B-B14F-4D97-AF65-F5344CB8AC3E}">
        <p14:creationId xmlns:p14="http://schemas.microsoft.com/office/powerpoint/2010/main" val="215561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B6BCB3-FA30-47F6-901A-5310D4F8D7E1}" type="slidenum">
              <a:rPr lang="en-GB" smtClean="0"/>
              <a:t>5</a:t>
            </a:fld>
            <a:endParaRPr lang="en-GB"/>
          </a:p>
        </p:txBody>
      </p:sp>
    </p:spTree>
    <p:extLst>
      <p:ext uri="{BB962C8B-B14F-4D97-AF65-F5344CB8AC3E}">
        <p14:creationId xmlns:p14="http://schemas.microsoft.com/office/powerpoint/2010/main" val="266246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B6BCB3-FA30-47F6-901A-5310D4F8D7E1}" type="slidenum">
              <a:rPr lang="en-GB" smtClean="0"/>
              <a:t>7</a:t>
            </a:fld>
            <a:endParaRPr lang="en-GB"/>
          </a:p>
        </p:txBody>
      </p:sp>
    </p:spTree>
    <p:extLst>
      <p:ext uri="{BB962C8B-B14F-4D97-AF65-F5344CB8AC3E}">
        <p14:creationId xmlns:p14="http://schemas.microsoft.com/office/powerpoint/2010/main" val="1306235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B6BCB3-FA30-47F6-901A-5310D4F8D7E1}" type="slidenum">
              <a:rPr lang="en-GB" smtClean="0"/>
              <a:t>9</a:t>
            </a:fld>
            <a:endParaRPr lang="en-GB"/>
          </a:p>
        </p:txBody>
      </p:sp>
    </p:spTree>
    <p:extLst>
      <p:ext uri="{BB962C8B-B14F-4D97-AF65-F5344CB8AC3E}">
        <p14:creationId xmlns:p14="http://schemas.microsoft.com/office/powerpoint/2010/main" val="260630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42950" y="2125980"/>
            <a:ext cx="84201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485900" y="3840480"/>
            <a:ext cx="69342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350" b="1" i="0">
                <a:solidFill>
                  <a:schemeClr val="bg1"/>
                </a:solidFill>
                <a:latin typeface="InterFace XBold"/>
                <a:cs typeface="InterFace XBold"/>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350" b="1" i="0">
                <a:solidFill>
                  <a:schemeClr val="bg1"/>
                </a:solidFill>
                <a:latin typeface="InterFace XBold"/>
                <a:cs typeface="InterFace XBold"/>
              </a:defRPr>
            </a:lvl1pPr>
          </a:lstStyle>
          <a:p>
            <a:endParaRPr/>
          </a:p>
        </p:txBody>
      </p:sp>
      <p:sp>
        <p:nvSpPr>
          <p:cNvPr id="3" name="Holder 3"/>
          <p:cNvSpPr>
            <a:spLocks noGrp="1"/>
          </p:cNvSpPr>
          <p:nvPr>
            <p:ph sz="half" idx="2"/>
          </p:nvPr>
        </p:nvSpPr>
        <p:spPr>
          <a:xfrm>
            <a:off x="495300" y="1577340"/>
            <a:ext cx="430911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01590" y="1577340"/>
            <a:ext cx="430911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9906000" cy="6857999"/>
          </a:xfrm>
          <a:prstGeom prst="rect">
            <a:avLst/>
          </a:prstGeom>
        </p:spPr>
      </p:pic>
      <p:pic>
        <p:nvPicPr>
          <p:cNvPr id="17" name="bg object 17"/>
          <p:cNvPicPr/>
          <p:nvPr/>
        </p:nvPicPr>
        <p:blipFill>
          <a:blip r:embed="rId3" cstate="print"/>
          <a:stretch>
            <a:fillRect/>
          </a:stretch>
        </p:blipFill>
        <p:spPr>
          <a:xfrm>
            <a:off x="3264408" y="2188464"/>
            <a:ext cx="3441191" cy="1716023"/>
          </a:xfrm>
          <a:prstGeom prst="rect">
            <a:avLst/>
          </a:prstGeom>
        </p:spPr>
      </p:pic>
      <p:sp>
        <p:nvSpPr>
          <p:cNvPr id="2" name="Holder 2"/>
          <p:cNvSpPr>
            <a:spLocks noGrp="1"/>
          </p:cNvSpPr>
          <p:nvPr>
            <p:ph type="title"/>
          </p:nvPr>
        </p:nvSpPr>
        <p:spPr/>
        <p:txBody>
          <a:bodyPr lIns="0" tIns="0" rIns="0" bIns="0"/>
          <a:lstStyle>
            <a:lvl1pPr>
              <a:defRPr sz="6350" b="1" i="0">
                <a:solidFill>
                  <a:schemeClr val="bg1"/>
                </a:solidFill>
                <a:latin typeface="InterFace XBold"/>
                <a:cs typeface="InterFace X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9253" y="640233"/>
            <a:ext cx="1612264" cy="995044"/>
          </a:xfrm>
          <a:prstGeom prst="rect">
            <a:avLst/>
          </a:prstGeom>
        </p:spPr>
        <p:txBody>
          <a:bodyPr wrap="square" lIns="0" tIns="0" rIns="0" bIns="0">
            <a:spAutoFit/>
          </a:bodyPr>
          <a:lstStyle>
            <a:lvl1pPr>
              <a:defRPr sz="6350" b="1" i="0">
                <a:solidFill>
                  <a:schemeClr val="bg1"/>
                </a:solidFill>
                <a:latin typeface="InterFace XBold"/>
                <a:cs typeface="InterFace XBold"/>
              </a:defRPr>
            </a:lvl1pPr>
          </a:lstStyle>
          <a:p>
            <a:endParaRPr/>
          </a:p>
        </p:txBody>
      </p:sp>
      <p:sp>
        <p:nvSpPr>
          <p:cNvPr id="3" name="Holder 3"/>
          <p:cNvSpPr>
            <a:spLocks noGrp="1"/>
          </p:cNvSpPr>
          <p:nvPr>
            <p:ph type="body" idx="1"/>
          </p:nvPr>
        </p:nvSpPr>
        <p:spPr>
          <a:xfrm>
            <a:off x="1017551" y="2661728"/>
            <a:ext cx="7870896" cy="208343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368040" y="6377940"/>
            <a:ext cx="316992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95300" y="6377940"/>
            <a:ext cx="227838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3/28/2024</a:t>
            </a:fld>
            <a:endParaRPr lang="en-US"/>
          </a:p>
        </p:txBody>
      </p:sp>
      <p:sp>
        <p:nvSpPr>
          <p:cNvPr id="6" name="Holder 6"/>
          <p:cNvSpPr>
            <a:spLocks noGrp="1"/>
          </p:cNvSpPr>
          <p:nvPr>
            <p:ph type="sldNum" sz="quarter" idx="7"/>
          </p:nvPr>
        </p:nvSpPr>
        <p:spPr>
          <a:xfrm>
            <a:off x="7132320" y="6377940"/>
            <a:ext cx="227838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beseasoned.co.uk/" TargetMode="External"/><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picture containing text, food, set&#10;&#10;Description automatically generated">
            <a:extLst>
              <a:ext uri="{FF2B5EF4-FFF2-40B4-BE49-F238E27FC236}">
                <a16:creationId xmlns:a16="http://schemas.microsoft.com/office/drawing/2014/main" id="{913D1FCD-F0CF-1C75-3B4C-93B24B3E419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83" t="4082" r="16203" b="4082"/>
          <a:stretch/>
        </p:blipFill>
        <p:spPr>
          <a:xfrm>
            <a:off x="0" y="0"/>
            <a:ext cx="9906000" cy="6858000"/>
          </a:xfrm>
          <a:prstGeom prst="rect">
            <a:avLst/>
          </a:prstGeom>
        </p:spPr>
      </p:pic>
      <p:sp>
        <p:nvSpPr>
          <p:cNvPr id="9" name="Rectangle 8">
            <a:extLst>
              <a:ext uri="{FF2B5EF4-FFF2-40B4-BE49-F238E27FC236}">
                <a16:creationId xmlns:a16="http://schemas.microsoft.com/office/drawing/2014/main" id="{96D2C873-0F4B-62F7-037F-3EB6808CC987}"/>
              </a:ext>
            </a:extLst>
          </p:cNvPr>
          <p:cNvSpPr/>
          <p:nvPr/>
        </p:nvSpPr>
        <p:spPr>
          <a:xfrm>
            <a:off x="0" y="2286000"/>
            <a:ext cx="9906000" cy="2438400"/>
          </a:xfrm>
          <a:prstGeom prst="rect">
            <a:avLst/>
          </a:prstGeom>
          <a:solidFill>
            <a:srgbClr val="E8B03D">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bject 5"/>
          <p:cNvSpPr txBox="1"/>
          <p:nvPr/>
        </p:nvSpPr>
        <p:spPr>
          <a:xfrm>
            <a:off x="2987041" y="3733800"/>
            <a:ext cx="3261359" cy="751488"/>
          </a:xfrm>
          <a:prstGeom prst="rect">
            <a:avLst/>
          </a:prstGeom>
        </p:spPr>
        <p:txBody>
          <a:bodyPr vert="horz" wrap="square" lIns="0" tIns="12700" rIns="0" bIns="0" rtlCol="0">
            <a:spAutoFit/>
          </a:bodyPr>
          <a:lstStyle/>
          <a:p>
            <a:pPr marL="12700" algn="ctr">
              <a:lnSpc>
                <a:spcPct val="100000"/>
              </a:lnSpc>
              <a:spcBef>
                <a:spcPts val="100"/>
              </a:spcBef>
            </a:pPr>
            <a:r>
              <a:rPr lang="en-GB" sz="2400" b="1" spc="-30" dirty="0">
                <a:solidFill>
                  <a:srgbClr val="FFFFFF"/>
                </a:solidFill>
                <a:latin typeface="Hypatia Sans Pro" panose="020B0502020204020303" pitchFamily="34" charset="0"/>
                <a:cs typeface="InterFace XBold"/>
              </a:rPr>
              <a:t>Resource for London (RFL)</a:t>
            </a:r>
            <a:endParaRPr sz="2400" b="1" dirty="0">
              <a:latin typeface="Hypatia Sans Pro" panose="020B0502020204020303" pitchFamily="34" charset="0"/>
              <a:cs typeface="InterFace XBold"/>
            </a:endParaRPr>
          </a:p>
        </p:txBody>
      </p:sp>
      <p:pic>
        <p:nvPicPr>
          <p:cNvPr id="8" name="Picture 7" descr="A picture containing text, clipart&#10;&#10;Description automatically generated">
            <a:extLst>
              <a:ext uri="{FF2B5EF4-FFF2-40B4-BE49-F238E27FC236}">
                <a16:creationId xmlns:a16="http://schemas.microsoft.com/office/drawing/2014/main" id="{BE599D4C-3829-F171-7D04-DABCE2D37F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0" y="2641468"/>
            <a:ext cx="3261359" cy="96546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rotWithShape="1">
          <a:blip r:embed="rId2" cstate="print">
            <a:extLst>
              <a:ext uri="{28A0092B-C50C-407E-A947-70E740481C1C}">
                <a14:useLocalDpi xmlns:a14="http://schemas.microsoft.com/office/drawing/2010/main" val="0"/>
              </a:ext>
            </a:extLst>
          </a:blip>
          <a:srcRect l="-6154" r="6154" b="1858"/>
          <a:stretch/>
        </p:blipFill>
        <p:spPr>
          <a:xfrm>
            <a:off x="4953000" y="0"/>
            <a:ext cx="4953000" cy="6858000"/>
          </a:xfrm>
          <a:prstGeom prst="rect">
            <a:avLst/>
          </a:prstGeom>
        </p:spPr>
      </p:pic>
      <p:sp>
        <p:nvSpPr>
          <p:cNvPr id="10" name="object 4">
            <a:extLst>
              <a:ext uri="{FF2B5EF4-FFF2-40B4-BE49-F238E27FC236}">
                <a16:creationId xmlns:a16="http://schemas.microsoft.com/office/drawing/2014/main" id="{623D256F-5CE7-EE08-A1F1-AE45D14F3A2B}"/>
              </a:ext>
            </a:extLst>
          </p:cNvPr>
          <p:cNvSpPr/>
          <p:nvPr/>
        </p:nvSpPr>
        <p:spPr>
          <a:xfrm>
            <a:off x="0" y="0"/>
            <a:ext cx="5791200" cy="6858000"/>
          </a:xfrm>
          <a:custGeom>
            <a:avLst/>
            <a:gdLst/>
            <a:ahLst/>
            <a:cxnLst/>
            <a:rect l="l" t="t" r="r" b="b"/>
            <a:pathLst>
              <a:path w="4922520" h="6385559">
                <a:moveTo>
                  <a:pt x="4922520" y="0"/>
                </a:moveTo>
                <a:lnTo>
                  <a:pt x="0" y="0"/>
                </a:lnTo>
                <a:lnTo>
                  <a:pt x="0" y="6385560"/>
                </a:lnTo>
                <a:lnTo>
                  <a:pt x="4922520" y="6385560"/>
                </a:lnTo>
                <a:lnTo>
                  <a:pt x="4922520" y="0"/>
                </a:lnTo>
                <a:close/>
              </a:path>
            </a:pathLst>
          </a:custGeom>
          <a:solidFill>
            <a:srgbClr val="FFDB9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5">
            <a:extLst>
              <a:ext uri="{FF2B5EF4-FFF2-40B4-BE49-F238E27FC236}">
                <a16:creationId xmlns:a16="http://schemas.microsoft.com/office/drawing/2014/main" id="{C0C725E8-3C83-BD0F-8AF7-753A805B86F0}"/>
              </a:ext>
            </a:extLst>
          </p:cNvPr>
          <p:cNvSpPr txBox="1">
            <a:spLocks noGrp="1"/>
          </p:cNvSpPr>
          <p:nvPr>
            <p:ph type="title"/>
          </p:nvPr>
        </p:nvSpPr>
        <p:spPr>
          <a:xfrm>
            <a:off x="0" y="667994"/>
            <a:ext cx="5791200" cy="963212"/>
          </a:xfrm>
          <a:prstGeom prst="rect">
            <a:avLst/>
          </a:prstGeom>
        </p:spPr>
        <p:txBody>
          <a:bodyPr vert="horz" wrap="square" lIns="0" tIns="12065" rIns="0" bIns="0" rtlCol="0">
            <a:spAutoFit/>
          </a:bodyPr>
          <a:lstStyle/>
          <a:p>
            <a:pPr marR="5080" indent="11113" algn="ctr">
              <a:lnSpc>
                <a:spcPct val="80000"/>
              </a:lnSpc>
              <a:spcBef>
                <a:spcPts val="95"/>
              </a:spcBef>
            </a:pPr>
            <a:r>
              <a:rPr lang="en-GB" sz="2800" spc="-20" dirty="0">
                <a:solidFill>
                  <a:srgbClr val="000000"/>
                </a:solidFill>
                <a:latin typeface="BioRhyme ExtraBold" panose="00000900000000000000" pitchFamily="2" charset="0"/>
                <a:ea typeface="BioRhyme ExtraBold" panose="00000900000000000000" pitchFamily="2" charset="0"/>
                <a:cs typeface="InterFace Black"/>
              </a:rPr>
              <a:t>BREADLESS </a:t>
            </a:r>
            <a:br>
              <a:rPr lang="en-GB" sz="2800" spc="-20" dirty="0">
                <a:solidFill>
                  <a:srgbClr val="000000"/>
                </a:solidFill>
                <a:latin typeface="BioRhyme ExtraBold" panose="00000900000000000000" pitchFamily="2" charset="0"/>
                <a:ea typeface="BioRhyme ExtraBold" panose="00000900000000000000" pitchFamily="2" charset="0"/>
                <a:cs typeface="InterFace Black"/>
              </a:rPr>
            </a:br>
            <a:r>
              <a:rPr lang="en-GB" sz="2800" spc="-20" dirty="0">
                <a:solidFill>
                  <a:srgbClr val="000000"/>
                </a:solidFill>
                <a:latin typeface="BioRhyme ExtraBold" panose="00000900000000000000" pitchFamily="2" charset="0"/>
                <a:ea typeface="BioRhyme ExtraBold" panose="00000900000000000000" pitchFamily="2" charset="0"/>
                <a:cs typeface="InterFace Black"/>
              </a:rPr>
              <a:t>PACKAGE</a:t>
            </a:r>
            <a:br>
              <a:rPr lang="en-GB" sz="3600" spc="-20" dirty="0">
                <a:solidFill>
                  <a:srgbClr val="000000"/>
                </a:solidFill>
                <a:latin typeface="BioRhyme ExtraBold" panose="00000900000000000000" pitchFamily="2" charset="0"/>
                <a:ea typeface="BioRhyme ExtraBold" panose="00000900000000000000" pitchFamily="2" charset="0"/>
                <a:cs typeface="InterFace Black"/>
              </a:rPr>
            </a:br>
            <a:endParaRPr sz="2000" dirty="0">
              <a:latin typeface="BioRhyme" panose="00000500000000000000" pitchFamily="2" charset="0"/>
              <a:ea typeface="BioRhyme" panose="00000500000000000000" pitchFamily="2" charset="0"/>
              <a:cs typeface="InterFace Black"/>
            </a:endParaRPr>
          </a:p>
        </p:txBody>
      </p:sp>
      <p:sp>
        <p:nvSpPr>
          <p:cNvPr id="13" name="object 7">
            <a:extLst>
              <a:ext uri="{FF2B5EF4-FFF2-40B4-BE49-F238E27FC236}">
                <a16:creationId xmlns:a16="http://schemas.microsoft.com/office/drawing/2014/main" id="{2D44FD7D-031A-525A-B091-9F95E041061C}"/>
              </a:ext>
            </a:extLst>
          </p:cNvPr>
          <p:cNvSpPr txBox="1"/>
          <p:nvPr/>
        </p:nvSpPr>
        <p:spPr>
          <a:xfrm>
            <a:off x="445516" y="1590278"/>
            <a:ext cx="5562600" cy="5468548"/>
          </a:xfrm>
          <a:prstGeom prst="rect">
            <a:avLst/>
          </a:prstGeom>
        </p:spPr>
        <p:txBody>
          <a:bodyPr vert="horz" wrap="square" lIns="0" tIns="13335" rIns="0" bIns="0" rtlCol="0">
            <a:spAutoFit/>
          </a:bodyPr>
          <a:lstStyle/>
          <a:p>
            <a:pPr marL="25400" marR="0" lvl="0" indent="0" algn="l" defTabSz="914400" rtl="0" eaLnBrk="1" fontAlgn="auto" latinLnBrk="0" hangingPunct="1">
              <a:lnSpc>
                <a:spcPct val="95000"/>
              </a:lnSpc>
              <a:spcBef>
                <a:spcPts val="0"/>
              </a:spcBef>
              <a:spcAft>
                <a:spcPts val="0"/>
              </a:spcAft>
              <a:buClrTx/>
              <a:buSzTx/>
              <a:buFontTx/>
              <a:buNone/>
              <a:tabLst/>
              <a:defRPr/>
            </a:pPr>
            <a:endParaRPr kumimoji="0" lang="en-GB" sz="980" b="0" i="0" u="none" strike="noStrike" kern="1200" cap="none" spc="0" normalizeH="0" baseline="0" noProof="0" dirty="0">
              <a:ln>
                <a:noFill/>
              </a:ln>
              <a:solidFill>
                <a:prstClr val="black"/>
              </a:solidFill>
              <a:effectLst/>
              <a:uLnTx/>
              <a:uFillTx/>
              <a:latin typeface="Hypatia Sans Pro Light" panose="020B0302020204020303" pitchFamily="34" charset="0"/>
              <a:ea typeface="+mn-ea"/>
              <a:cs typeface="InterFace Light"/>
            </a:endParaRPr>
          </a:p>
          <a:p>
            <a:pPr marL="25400" marR="0" lvl="0" indent="0" algn="l" defTabSz="914400" rtl="0" eaLnBrk="1" fontAlgn="auto" latinLnBrk="0" hangingPunct="1">
              <a:lnSpc>
                <a:spcPct val="95000"/>
              </a:lnSpc>
              <a:spcBef>
                <a:spcPts val="0"/>
              </a:spcBef>
              <a:spcAft>
                <a:spcPts val="0"/>
              </a:spcAft>
              <a:buClrTx/>
              <a:buSzTx/>
              <a:buFontTx/>
              <a:buNone/>
              <a:tabLst/>
              <a:defRPr/>
            </a:pPr>
            <a:endParaRPr kumimoji="0" lang="en-GB" sz="980" b="0" i="0" u="none" strike="noStrike" kern="1200" cap="none" spc="0" normalizeH="0" baseline="0" noProof="0" dirty="0">
              <a:ln>
                <a:noFill/>
              </a:ln>
              <a:solidFill>
                <a:prstClr val="black"/>
              </a:solidFill>
              <a:effectLst/>
              <a:uLnTx/>
              <a:uFillTx/>
              <a:latin typeface="Hypatia Sans Pro Light" panose="020B0302020204020303" pitchFamily="34" charset="0"/>
              <a:ea typeface="+mn-ea"/>
              <a:cs typeface="InterFace Light"/>
            </a:endParaRPr>
          </a:p>
          <a:p>
            <a:pPr marL="25400" marR="0" lvl="0" indent="0" algn="l" defTabSz="914400" rtl="0" eaLnBrk="1" fontAlgn="auto" latinLnBrk="0" hangingPunct="1">
              <a:lnSpc>
                <a:spcPct val="95000"/>
              </a:lnSpc>
              <a:spcBef>
                <a:spcPts val="0"/>
              </a:spcBef>
              <a:spcAft>
                <a:spcPts val="0"/>
              </a:spcAft>
              <a:buClrTx/>
              <a:buSzTx/>
              <a:buFontTx/>
              <a:buNone/>
              <a:tabLst/>
              <a:defRPr/>
            </a:pPr>
            <a:r>
              <a:rPr lang="en-GB" sz="980" b="1" noProof="0" dirty="0">
                <a:solidFill>
                  <a:prstClr val="black"/>
                </a:solidFill>
                <a:latin typeface="Hypatia Sans Pro Light" panose="020B0302020204020303" pitchFamily="34" charset="0"/>
                <a:cs typeface="InterFace Light"/>
              </a:rPr>
              <a:t>This package includes a selection of three delicious protein salads, smoothies and raw nuts   £</a:t>
            </a:r>
            <a:r>
              <a:rPr lang="en-GB" sz="980" b="1" dirty="0">
                <a:solidFill>
                  <a:prstClr val="black"/>
                </a:solidFill>
                <a:latin typeface="Hypatia Sans Pro Light" panose="020B0302020204020303" pitchFamily="34" charset="0"/>
                <a:cs typeface="InterFace Light"/>
              </a:rPr>
              <a:t>20.25</a:t>
            </a:r>
            <a:r>
              <a:rPr lang="en-GB" sz="980" b="1" noProof="0" dirty="0">
                <a:solidFill>
                  <a:prstClr val="black"/>
                </a:solidFill>
                <a:latin typeface="Hypatia Sans Pro Light" panose="020B0302020204020303" pitchFamily="34" charset="0"/>
                <a:cs typeface="InterFace Light"/>
              </a:rPr>
              <a:t>				</a:t>
            </a:r>
            <a:r>
              <a:rPr kumimoji="0" lang="en-GB" sz="980" b="1" i="0" u="none" strike="noStrike" kern="1200" cap="none" spc="0" normalizeH="0" baseline="0" noProof="0" dirty="0">
                <a:ln>
                  <a:noFill/>
                </a:ln>
                <a:solidFill>
                  <a:prstClr val="black"/>
                </a:solidFill>
                <a:effectLst/>
                <a:uLnTx/>
                <a:uFillTx/>
                <a:latin typeface="Hypatia Sans Pro Light" panose="020B0302020204020303" pitchFamily="34" charset="0"/>
                <a:ea typeface="+mn-ea"/>
                <a:cs typeface="InterFace Light"/>
              </a:rPr>
              <a:t>			</a:t>
            </a:r>
          </a:p>
          <a:p>
            <a:pPr marL="25400" marR="0" lvl="0" indent="0" algn="l" defTabSz="914400" rtl="0" eaLnBrk="1" fontAlgn="auto" latinLnBrk="0" hangingPunct="1">
              <a:lnSpc>
                <a:spcPct val="95000"/>
              </a:lnSpc>
              <a:spcBef>
                <a:spcPts val="0"/>
              </a:spcBef>
              <a:spcAft>
                <a:spcPts val="0"/>
              </a:spcAft>
              <a:buClrTx/>
              <a:buSzTx/>
              <a:buFontTx/>
              <a:buNone/>
              <a:tabLst/>
              <a:defRPr/>
            </a:pPr>
            <a:endParaRPr kumimoji="0" lang="en-GB" sz="980" b="0" i="0" u="none" strike="noStrike" kern="1200" cap="none" spc="0" normalizeH="0" baseline="0" noProof="0" dirty="0">
              <a:ln>
                <a:noFill/>
              </a:ln>
              <a:solidFill>
                <a:prstClr val="black"/>
              </a:solidFill>
              <a:effectLst/>
              <a:uLnTx/>
              <a:uFillTx/>
              <a:latin typeface="Hypatia Sans Pro Black" panose="020B0902020204020303" pitchFamily="34" charset="0"/>
              <a:ea typeface="+mn-ea"/>
              <a:cs typeface="InterFace Light"/>
            </a:endParaRPr>
          </a:p>
          <a:p>
            <a:pPr marL="25400" marR="0" lvl="0" indent="0" algn="l" defTabSz="914400" rtl="0" eaLnBrk="1" fontAlgn="auto" latinLnBrk="0" hangingPunct="1">
              <a:lnSpc>
                <a:spcPct val="95000"/>
              </a:lnSpc>
              <a:spcBef>
                <a:spcPts val="0"/>
              </a:spcBef>
              <a:spcAft>
                <a:spcPts val="0"/>
              </a:spcAft>
              <a:buClrTx/>
              <a:buSzTx/>
              <a:buFontTx/>
              <a:buNone/>
              <a:tabLst/>
              <a:defRPr/>
            </a:pPr>
            <a:r>
              <a:rPr lang="en-GB" sz="980" dirty="0">
                <a:solidFill>
                  <a:prstClr val="black"/>
                </a:solidFill>
                <a:latin typeface="Hypatia Sans Pro Black" panose="020B0902020204020303" pitchFamily="34" charset="0"/>
                <a:cs typeface="InterFace Light"/>
              </a:rPr>
              <a:t>THREE SALADS</a:t>
            </a:r>
            <a:endParaRPr kumimoji="0" lang="en-GB" sz="980" b="0" i="0" u="none" strike="noStrike" kern="1200" cap="none" spc="0" normalizeH="0" baseline="0" noProof="0" dirty="0">
              <a:ln>
                <a:noFill/>
              </a:ln>
              <a:solidFill>
                <a:prstClr val="black"/>
              </a:solidFill>
              <a:effectLst/>
              <a:uLnTx/>
              <a:uFillTx/>
              <a:latin typeface="Hypatia Sans Pro Black" panose="020B0902020204020303" pitchFamily="34" charset="0"/>
              <a:ea typeface="+mn-ea"/>
              <a:cs typeface="InterFace Light"/>
            </a:endParaRPr>
          </a:p>
          <a:p>
            <a:pPr marL="25400" marR="0" lvl="0" indent="0" algn="l" defTabSz="914400" rtl="0" eaLnBrk="1" fontAlgn="auto" latinLnBrk="0" hangingPunct="1">
              <a:lnSpc>
                <a:spcPct val="95000"/>
              </a:lnSpc>
              <a:spcBef>
                <a:spcPts val="0"/>
              </a:spcBef>
              <a:spcAft>
                <a:spcPts val="0"/>
              </a:spcAft>
              <a:buClrTx/>
              <a:buSzTx/>
              <a:buFontTx/>
              <a:buNone/>
              <a:tabLst/>
              <a:defRPr/>
            </a:pPr>
            <a:endParaRPr kumimoji="0" lang="en-GB" sz="980" b="0" i="0" u="none" strike="noStrike" kern="1200" cap="none" spc="0" normalizeH="0" baseline="0" noProof="0" dirty="0">
              <a:ln>
                <a:noFill/>
              </a:ln>
              <a:solidFill>
                <a:prstClr val="black"/>
              </a:solidFill>
              <a:effectLst/>
              <a:uLnTx/>
              <a:uFillTx/>
              <a:latin typeface="Hypatia Sans Pro Black" panose="020B0902020204020303" pitchFamily="34" charset="0"/>
              <a:ea typeface="+mn-ea"/>
              <a:cs typeface="InterFace Light"/>
            </a:endParaRPr>
          </a:p>
          <a:p>
            <a:pPr marL="25400" marR="0" lvl="0" indent="0" algn="l" defTabSz="914400" rtl="0" eaLnBrk="1" fontAlgn="auto" latinLnBrk="0" hangingPunct="1">
              <a:lnSpc>
                <a:spcPct val="95000"/>
              </a:lnSpc>
              <a:spcBef>
                <a:spcPts val="0"/>
              </a:spcBef>
              <a:spcAft>
                <a:spcPts val="0"/>
              </a:spcAft>
              <a:buClrTx/>
              <a:buSzTx/>
              <a:buFontTx/>
              <a:buNone/>
              <a:tabLst/>
              <a:defRPr/>
            </a:pPr>
            <a:r>
              <a:rPr lang="en-GB" sz="980" dirty="0">
                <a:solidFill>
                  <a:prstClr val="black"/>
                </a:solidFill>
                <a:latin typeface="Hypatia Sans Pro Light" panose="020B0302020204020303" pitchFamily="34" charset="0"/>
                <a:cs typeface="InterFace Light"/>
              </a:rPr>
              <a:t>Rainbow roasted beetroots with goat’s cheese crumble, torn mint leaves and roasted red pepper (v)</a:t>
            </a:r>
          </a:p>
          <a:p>
            <a:pPr marL="25400" marR="0" lvl="0" indent="0" algn="l" defTabSz="914400" rtl="0" eaLnBrk="1" fontAlgn="auto" latinLnBrk="0" hangingPunct="1">
              <a:lnSpc>
                <a:spcPct val="95000"/>
              </a:lnSpc>
              <a:spcBef>
                <a:spcPts val="0"/>
              </a:spcBef>
              <a:spcAft>
                <a:spcPts val="0"/>
              </a:spcAft>
              <a:buClrTx/>
              <a:buSzTx/>
              <a:buFontTx/>
              <a:buNone/>
              <a:tabLst/>
              <a:defRPr/>
            </a:pPr>
            <a:endParaRPr kumimoji="0" lang="en-GB" sz="980" b="0" i="0" u="none" strike="noStrike" kern="1200" cap="none" spc="0" normalizeH="0" baseline="0" noProof="0" dirty="0">
              <a:ln>
                <a:noFill/>
              </a:ln>
              <a:solidFill>
                <a:prstClr val="black"/>
              </a:solidFill>
              <a:effectLst/>
              <a:uLnTx/>
              <a:uFillTx/>
              <a:latin typeface="Hypatia Sans Pro Light" panose="020B0302020204020303" pitchFamily="34" charset="0"/>
              <a:ea typeface="+mn-ea"/>
              <a:cs typeface="InterFace Light"/>
            </a:endParaRPr>
          </a:p>
          <a:p>
            <a:pPr marL="25400" marR="0" lvl="0" indent="0" algn="l" defTabSz="914400" rtl="0" eaLnBrk="1" fontAlgn="auto" latinLnBrk="0" hangingPunct="1">
              <a:lnSpc>
                <a:spcPct val="95000"/>
              </a:lnSpc>
              <a:spcBef>
                <a:spcPts val="0"/>
              </a:spcBef>
              <a:spcAft>
                <a:spcPts val="0"/>
              </a:spcAft>
              <a:buClrTx/>
              <a:buSzTx/>
              <a:buFontTx/>
              <a:buNone/>
              <a:tabLst/>
              <a:defRPr/>
            </a:pPr>
            <a:r>
              <a:rPr lang="en-GB" sz="980" dirty="0">
                <a:solidFill>
                  <a:prstClr val="black"/>
                </a:solidFill>
                <a:latin typeface="Hypatia Sans Pro Light" panose="020B0302020204020303" pitchFamily="34" charset="0"/>
                <a:cs typeface="InterFace Light"/>
              </a:rPr>
              <a:t>Mackerel, cucumber, radish, black pepper, edamame beans and tomatoes with basil and lemon oil</a:t>
            </a:r>
          </a:p>
          <a:p>
            <a:pPr marL="25400" marR="0" lvl="0" indent="0" algn="l" defTabSz="914400" rtl="0" eaLnBrk="1" fontAlgn="auto" latinLnBrk="0" hangingPunct="1">
              <a:lnSpc>
                <a:spcPct val="95000"/>
              </a:lnSpc>
              <a:spcBef>
                <a:spcPts val="0"/>
              </a:spcBef>
              <a:spcAft>
                <a:spcPts val="0"/>
              </a:spcAft>
              <a:buClrTx/>
              <a:buSzTx/>
              <a:buFontTx/>
              <a:buNone/>
              <a:tabLst/>
              <a:defRPr/>
            </a:pPr>
            <a:endParaRPr kumimoji="0" lang="en-GB" sz="980" b="0" i="0" u="none" strike="noStrike" kern="1200" cap="none" spc="0" normalizeH="0" baseline="0" noProof="0" dirty="0">
              <a:ln>
                <a:noFill/>
              </a:ln>
              <a:solidFill>
                <a:prstClr val="black"/>
              </a:solidFill>
              <a:effectLst/>
              <a:uLnTx/>
              <a:uFillTx/>
              <a:latin typeface="Hypatia Sans Pro Light" panose="020B0302020204020303" pitchFamily="34" charset="0"/>
              <a:ea typeface="+mn-ea"/>
              <a:cs typeface="InterFace Light"/>
            </a:endParaRPr>
          </a:p>
          <a:p>
            <a:pPr marL="25400" marR="0" lvl="0" indent="0" algn="l" defTabSz="914400" rtl="0" eaLnBrk="1" fontAlgn="auto" latinLnBrk="0" hangingPunct="1">
              <a:lnSpc>
                <a:spcPct val="95000"/>
              </a:lnSpc>
              <a:spcBef>
                <a:spcPts val="0"/>
              </a:spcBef>
              <a:spcAft>
                <a:spcPts val="0"/>
              </a:spcAft>
              <a:buClrTx/>
              <a:buSzTx/>
              <a:buFontTx/>
              <a:buNone/>
              <a:tabLst/>
              <a:defRPr/>
            </a:pPr>
            <a:r>
              <a:rPr lang="en-GB" sz="980" dirty="0">
                <a:solidFill>
                  <a:prstClr val="black"/>
                </a:solidFill>
                <a:latin typeface="Hypatia Sans Pro Light" panose="020B0302020204020303" pitchFamily="34" charset="0"/>
                <a:cs typeface="InterFace Light"/>
              </a:rPr>
              <a:t>Poached chicken with kale, dried cranberry, cracked wheat salad and toasted walnuts (h)</a:t>
            </a:r>
          </a:p>
          <a:p>
            <a:pPr marL="25400" marR="0" lvl="0" indent="0" algn="l" defTabSz="914400" rtl="0" eaLnBrk="1" fontAlgn="auto" latinLnBrk="0" hangingPunct="1">
              <a:lnSpc>
                <a:spcPct val="95000"/>
              </a:lnSpc>
              <a:spcBef>
                <a:spcPts val="0"/>
              </a:spcBef>
              <a:spcAft>
                <a:spcPts val="0"/>
              </a:spcAft>
              <a:buClrTx/>
              <a:buSzTx/>
              <a:buFontTx/>
              <a:buNone/>
              <a:tabLst/>
              <a:defRPr/>
            </a:pPr>
            <a:endParaRPr kumimoji="0" lang="en-GB" sz="980" b="0" i="0" u="none" strike="noStrike" kern="1200" cap="none" spc="0" normalizeH="0" baseline="0" noProof="0" dirty="0">
              <a:ln>
                <a:noFill/>
              </a:ln>
              <a:solidFill>
                <a:prstClr val="black"/>
              </a:solidFill>
              <a:effectLst/>
              <a:uLnTx/>
              <a:uFillTx/>
              <a:latin typeface="Hypatia Sans Pro Light" panose="020B0302020204020303" pitchFamily="34" charset="0"/>
              <a:ea typeface="+mn-ea"/>
              <a:cs typeface="InterFace Light"/>
            </a:endParaRPr>
          </a:p>
          <a:p>
            <a:pPr marL="25400" marR="0" lvl="0" indent="0" algn="l" defTabSz="914400" rtl="0" eaLnBrk="1" fontAlgn="auto" latinLnBrk="0" hangingPunct="1">
              <a:lnSpc>
                <a:spcPct val="95000"/>
              </a:lnSpc>
              <a:spcBef>
                <a:spcPts val="0"/>
              </a:spcBef>
              <a:spcAft>
                <a:spcPts val="0"/>
              </a:spcAft>
              <a:buClrTx/>
              <a:buSzTx/>
              <a:buFontTx/>
              <a:buNone/>
              <a:tabLst/>
              <a:defRPr/>
            </a:pPr>
            <a:r>
              <a:rPr lang="en-GB" sz="980" dirty="0">
                <a:solidFill>
                  <a:prstClr val="black"/>
                </a:solidFill>
                <a:latin typeface="Hypatia Sans Pro Light" panose="020B0302020204020303" pitchFamily="34" charset="0"/>
                <a:cs typeface="InterFace Light"/>
              </a:rPr>
              <a:t>All salads are served with a side dressing</a:t>
            </a:r>
          </a:p>
          <a:p>
            <a:pPr marL="25400" marR="0" lvl="0" indent="0" algn="l" defTabSz="914400" rtl="0" eaLnBrk="1" fontAlgn="auto" latinLnBrk="0" hangingPunct="1">
              <a:lnSpc>
                <a:spcPct val="95000"/>
              </a:lnSpc>
              <a:spcBef>
                <a:spcPts val="0"/>
              </a:spcBef>
              <a:spcAft>
                <a:spcPts val="0"/>
              </a:spcAft>
              <a:buClrTx/>
              <a:buSzTx/>
              <a:buFontTx/>
              <a:buNone/>
              <a:tabLst/>
              <a:defRPr/>
            </a:pPr>
            <a:endParaRPr kumimoji="0" lang="en-GB" sz="980" b="0" i="0" u="none" strike="noStrike" kern="1200" cap="none" spc="0" normalizeH="0" baseline="0" noProof="0" dirty="0">
              <a:ln>
                <a:noFill/>
              </a:ln>
              <a:solidFill>
                <a:prstClr val="black"/>
              </a:solidFill>
              <a:effectLst/>
              <a:uLnTx/>
              <a:uFillTx/>
              <a:latin typeface="Hypatia Sans Pro Light" panose="020B0302020204020303" pitchFamily="34" charset="0"/>
              <a:ea typeface="+mn-ea"/>
              <a:cs typeface="InterFace Light"/>
            </a:endParaRPr>
          </a:p>
          <a:p>
            <a:pPr marL="12700" marR="5080" lvl="0" indent="0" algn="l" defTabSz="914400" rtl="0" eaLnBrk="1" fontAlgn="auto" latinLnBrk="0" hangingPunct="1">
              <a:lnSpc>
                <a:spcPct val="95000"/>
              </a:lnSpc>
              <a:spcBef>
                <a:spcPts val="0"/>
              </a:spcBef>
              <a:spcAft>
                <a:spcPts val="0"/>
              </a:spcAft>
              <a:buClrTx/>
              <a:buSzTx/>
              <a:buFontTx/>
              <a:buNone/>
              <a:tabLst/>
              <a:defRPr/>
            </a:pPr>
            <a:endParaRPr lang="en-GB" sz="980" dirty="0">
              <a:solidFill>
                <a:prstClr val="black"/>
              </a:solidFill>
              <a:latin typeface="Hypatia Sans Pro Black" panose="020B0902020204020303" pitchFamily="34" charset="0"/>
              <a:cs typeface="InterFace Light"/>
            </a:endParaRPr>
          </a:p>
          <a:p>
            <a:pPr marL="12700" marR="5080" lvl="0" indent="0" algn="l" defTabSz="914400" rtl="0" eaLnBrk="1" fontAlgn="auto" latinLnBrk="0" hangingPunct="1">
              <a:lnSpc>
                <a:spcPct val="95000"/>
              </a:lnSpc>
              <a:spcBef>
                <a:spcPts val="0"/>
              </a:spcBef>
              <a:spcAft>
                <a:spcPts val="0"/>
              </a:spcAft>
              <a:buClrTx/>
              <a:buSzTx/>
              <a:buFontTx/>
              <a:buNone/>
              <a:tabLst/>
              <a:defRPr/>
            </a:pPr>
            <a:r>
              <a:rPr lang="en-GB" sz="980" dirty="0">
                <a:solidFill>
                  <a:prstClr val="black"/>
                </a:solidFill>
                <a:latin typeface="Hypatia Sans Pro Black" panose="020B0902020204020303" pitchFamily="34" charset="0"/>
                <a:cs typeface="InterFace Light"/>
              </a:rPr>
              <a:t>Add protein to any of the above salads</a:t>
            </a:r>
          </a:p>
          <a:p>
            <a:pPr marL="12700" marR="5080" lvl="0" indent="0" algn="l" defTabSz="914400" rtl="0" eaLnBrk="1" fontAlgn="auto" latinLnBrk="0" hangingPunct="1">
              <a:lnSpc>
                <a:spcPct val="95000"/>
              </a:lnSpc>
              <a:spcBef>
                <a:spcPts val="0"/>
              </a:spcBef>
              <a:spcAft>
                <a:spcPts val="0"/>
              </a:spcAft>
              <a:buClrTx/>
              <a:buSzTx/>
              <a:buFontTx/>
              <a:buNone/>
              <a:tabLst/>
              <a:defRPr/>
            </a:pPr>
            <a:endParaRPr lang="en-GB" sz="980" dirty="0">
              <a:solidFill>
                <a:prstClr val="black"/>
              </a:solidFill>
              <a:latin typeface="Hypatia Sans Pro Black" panose="020B0902020204020303" pitchFamily="34" charset="0"/>
              <a:cs typeface="InterFace Light"/>
            </a:endParaRPr>
          </a:p>
          <a:p>
            <a:pPr marL="25400" lvl="0">
              <a:lnSpc>
                <a:spcPct val="95000"/>
              </a:lnSpc>
              <a:defRPr/>
            </a:pPr>
            <a:r>
              <a:rPr lang="en-GB" sz="980" dirty="0">
                <a:solidFill>
                  <a:prstClr val="black"/>
                </a:solidFill>
                <a:latin typeface="Hypatia Sans Pro Light" panose="020B0302020204020303" pitchFamily="34" charset="0"/>
                <a:cs typeface="InterFace Light"/>
              </a:rPr>
              <a:t>Lemon thyme  chicken  - £3.45 per person</a:t>
            </a:r>
          </a:p>
          <a:p>
            <a:pPr marL="25400" lvl="0">
              <a:lnSpc>
                <a:spcPct val="95000"/>
              </a:lnSpc>
              <a:defRPr/>
            </a:pPr>
            <a:r>
              <a:rPr lang="en-GB" sz="980" dirty="0">
                <a:solidFill>
                  <a:prstClr val="black"/>
                </a:solidFill>
                <a:latin typeface="Hypatia Sans Pro Light" panose="020B0302020204020303" pitchFamily="34" charset="0"/>
                <a:cs typeface="InterFace Light"/>
              </a:rPr>
              <a:t>Roasted salmon - £4.60 per person</a:t>
            </a:r>
          </a:p>
          <a:p>
            <a:pPr marL="12700" marR="5080" lvl="0" indent="0" algn="l" defTabSz="914400" rtl="0" eaLnBrk="1" fontAlgn="auto" latinLnBrk="0" hangingPunct="1">
              <a:lnSpc>
                <a:spcPct val="95000"/>
              </a:lnSpc>
              <a:spcBef>
                <a:spcPts val="0"/>
              </a:spcBef>
              <a:spcAft>
                <a:spcPts val="0"/>
              </a:spcAft>
              <a:buClrTx/>
              <a:buSzTx/>
              <a:buFontTx/>
              <a:buNone/>
              <a:tabLst/>
              <a:defRPr/>
            </a:pPr>
            <a:endParaRPr kumimoji="0" lang="en-GB" sz="980" b="0" i="0" u="none" strike="noStrike" kern="1200" cap="none" spc="0" normalizeH="0" baseline="0" noProof="0" dirty="0">
              <a:ln>
                <a:noFill/>
              </a:ln>
              <a:solidFill>
                <a:prstClr val="black"/>
              </a:solidFill>
              <a:effectLst/>
              <a:uLnTx/>
              <a:uFillTx/>
              <a:latin typeface="Hypatia Sans Pro Black" panose="020B0902020204020303" pitchFamily="34" charset="0"/>
              <a:ea typeface="+mn-ea"/>
              <a:cs typeface="InterFace Light"/>
            </a:endParaRPr>
          </a:p>
          <a:p>
            <a:pPr marL="12700" marR="5080" lvl="0" indent="0" algn="l" defTabSz="914400" rtl="0" eaLnBrk="1" fontAlgn="auto" latinLnBrk="0" hangingPunct="1">
              <a:lnSpc>
                <a:spcPct val="95000"/>
              </a:lnSpc>
              <a:spcBef>
                <a:spcPts val="0"/>
              </a:spcBef>
              <a:spcAft>
                <a:spcPts val="0"/>
              </a:spcAft>
              <a:buClrTx/>
              <a:buSzTx/>
              <a:buFontTx/>
              <a:buNone/>
              <a:tabLst/>
              <a:defRPr/>
            </a:pPr>
            <a:endParaRPr kumimoji="0" lang="en-GB" sz="980" b="0" i="0" u="none" strike="noStrike" kern="1200" cap="none" spc="0" normalizeH="0" baseline="0" noProof="0" dirty="0">
              <a:ln>
                <a:noFill/>
              </a:ln>
              <a:solidFill>
                <a:prstClr val="black"/>
              </a:solidFill>
              <a:effectLst/>
              <a:uLnTx/>
              <a:uFillTx/>
              <a:latin typeface="Hypatia Sans Pro Light" panose="020B0302020204020303" pitchFamily="34" charset="0"/>
              <a:ea typeface="+mn-ea"/>
              <a:cs typeface="InterFace Light"/>
            </a:endParaRPr>
          </a:p>
          <a:p>
            <a:pPr marL="12700" marR="5080" lvl="0" indent="0" algn="l" defTabSz="914400" rtl="0" eaLnBrk="1" fontAlgn="auto" latinLnBrk="0" hangingPunct="1">
              <a:lnSpc>
                <a:spcPct val="95000"/>
              </a:lnSpc>
              <a:spcBef>
                <a:spcPts val="0"/>
              </a:spcBef>
              <a:spcAft>
                <a:spcPts val="0"/>
              </a:spcAft>
              <a:buClrTx/>
              <a:buSzTx/>
              <a:buFontTx/>
              <a:buNone/>
              <a:tabLst/>
              <a:defRPr/>
            </a:pPr>
            <a:r>
              <a:rPr lang="en-GB" sz="980" dirty="0">
                <a:solidFill>
                  <a:prstClr val="black"/>
                </a:solidFill>
                <a:latin typeface="Hypatia Sans Pro Black" panose="020B0902020204020303" pitchFamily="34" charset="0"/>
                <a:cs typeface="InterFace Light"/>
              </a:rPr>
              <a:t>Smoothie Shot option:</a:t>
            </a:r>
          </a:p>
          <a:p>
            <a:pPr marL="12700" marR="5080" lvl="0" indent="0" algn="l" defTabSz="914400" rtl="0" eaLnBrk="1" fontAlgn="auto" latinLnBrk="0" hangingPunct="1">
              <a:lnSpc>
                <a:spcPct val="95000"/>
              </a:lnSpc>
              <a:spcBef>
                <a:spcPts val="0"/>
              </a:spcBef>
              <a:spcAft>
                <a:spcPts val="0"/>
              </a:spcAft>
              <a:buClrTx/>
              <a:buSzTx/>
              <a:buFontTx/>
              <a:buNone/>
              <a:tabLst/>
              <a:defRPr/>
            </a:pPr>
            <a:endParaRPr kumimoji="0" lang="en-GB" sz="980" b="0" i="0" u="none" strike="noStrike" kern="1200" cap="none" spc="0" normalizeH="0" baseline="0" noProof="0" dirty="0">
              <a:ln>
                <a:noFill/>
              </a:ln>
              <a:solidFill>
                <a:prstClr val="black"/>
              </a:solidFill>
              <a:effectLst/>
              <a:uLnTx/>
              <a:uFillTx/>
              <a:latin typeface="Hypatia Sans Pro Black" panose="020B0902020204020303" pitchFamily="34" charset="0"/>
              <a:ea typeface="+mn-ea"/>
              <a:cs typeface="InterFace Light"/>
            </a:endParaRPr>
          </a:p>
          <a:p>
            <a:pPr marL="12700" marR="5080" lvl="0" indent="0" algn="l" defTabSz="914400" rtl="0" eaLnBrk="1" fontAlgn="auto" latinLnBrk="0" hangingPunct="1">
              <a:lnSpc>
                <a:spcPct val="95000"/>
              </a:lnSpc>
              <a:spcBef>
                <a:spcPts val="0"/>
              </a:spcBef>
              <a:spcAft>
                <a:spcPts val="0"/>
              </a:spcAft>
              <a:buClrTx/>
              <a:buSzTx/>
              <a:buFontTx/>
              <a:buNone/>
              <a:tabLst/>
              <a:defRPr/>
            </a:pPr>
            <a:r>
              <a:rPr lang="en-GB" sz="980" dirty="0">
                <a:solidFill>
                  <a:prstClr val="black"/>
                </a:solidFill>
                <a:latin typeface="Hypatia Sans Pro Light" panose="020B0302020204020303" pitchFamily="34" charset="0"/>
                <a:cs typeface="InterFace Light"/>
              </a:rPr>
              <a:t>Guava, carrot and melon</a:t>
            </a:r>
          </a:p>
          <a:p>
            <a:pPr marL="12700" marR="5080" lvl="0" indent="0" algn="l" defTabSz="914400" rtl="0" eaLnBrk="1" fontAlgn="auto" latinLnBrk="0" hangingPunct="1">
              <a:lnSpc>
                <a:spcPct val="95000"/>
              </a:lnSpc>
              <a:spcBef>
                <a:spcPts val="0"/>
              </a:spcBef>
              <a:spcAft>
                <a:spcPts val="0"/>
              </a:spcAft>
              <a:buClrTx/>
              <a:buSzTx/>
              <a:buFontTx/>
              <a:buNone/>
              <a:tabLst/>
              <a:defRPr/>
            </a:pPr>
            <a:r>
              <a:rPr kumimoji="0" lang="en-GB" sz="980" b="0" i="0" u="none" strike="noStrike" kern="1200" cap="none" spc="0" normalizeH="0" baseline="0" noProof="0" dirty="0">
                <a:ln>
                  <a:noFill/>
                </a:ln>
                <a:solidFill>
                  <a:prstClr val="black"/>
                </a:solidFill>
                <a:effectLst/>
                <a:uLnTx/>
                <a:uFillTx/>
                <a:latin typeface="Hypatia Sans Pro Light" panose="020B0302020204020303" pitchFamily="34" charset="0"/>
                <a:ea typeface="+mn-ea"/>
                <a:cs typeface="InterFace Light"/>
              </a:rPr>
              <a:t>Kiwi</a:t>
            </a:r>
            <a:r>
              <a:rPr kumimoji="0" lang="en-GB" sz="980" b="0" i="0" u="none" strike="noStrike" kern="1200" cap="none" spc="0" normalizeH="0" noProof="0" dirty="0">
                <a:ln>
                  <a:noFill/>
                </a:ln>
                <a:solidFill>
                  <a:prstClr val="black"/>
                </a:solidFill>
                <a:effectLst/>
                <a:uLnTx/>
                <a:uFillTx/>
                <a:latin typeface="Hypatia Sans Pro Light" panose="020B0302020204020303" pitchFamily="34" charset="0"/>
                <a:ea typeface="+mn-ea"/>
                <a:cs typeface="InterFace Light"/>
              </a:rPr>
              <a:t> fruit, spinach, cucumber and lime </a:t>
            </a:r>
            <a:endParaRPr kumimoji="0" lang="en-GB" sz="980" b="0" i="0" u="none" strike="noStrike" kern="1200" cap="none" spc="0" normalizeH="0" baseline="0" noProof="0" dirty="0">
              <a:ln>
                <a:noFill/>
              </a:ln>
              <a:solidFill>
                <a:prstClr val="black"/>
              </a:solidFill>
              <a:effectLst/>
              <a:uLnTx/>
              <a:uFillTx/>
              <a:latin typeface="Hypatia Sans Pro Light" panose="020B0302020204020303" pitchFamily="34" charset="0"/>
              <a:ea typeface="+mn-ea"/>
              <a:cs typeface="InterFace Light"/>
            </a:endParaRPr>
          </a:p>
          <a:p>
            <a:pPr marL="12700" marR="5080" lvl="0" indent="0" algn="l" defTabSz="914400" rtl="0" eaLnBrk="1" fontAlgn="auto" latinLnBrk="0" hangingPunct="1">
              <a:lnSpc>
                <a:spcPct val="95000"/>
              </a:lnSpc>
              <a:spcBef>
                <a:spcPts val="0"/>
              </a:spcBef>
              <a:spcAft>
                <a:spcPts val="0"/>
              </a:spcAft>
              <a:buClrTx/>
              <a:buSzTx/>
              <a:buFontTx/>
              <a:buNone/>
              <a:tabLst/>
              <a:defRPr/>
            </a:pPr>
            <a:endParaRPr kumimoji="0" lang="en-GB" sz="980" b="0" i="0" u="none" strike="noStrike" kern="1200" cap="none" spc="0" normalizeH="0" baseline="0" noProof="0" dirty="0">
              <a:ln>
                <a:noFill/>
              </a:ln>
              <a:solidFill>
                <a:prstClr val="black"/>
              </a:solidFill>
              <a:effectLst/>
              <a:uLnTx/>
              <a:uFillTx/>
              <a:latin typeface="Hypatia Sans Pro Light" panose="020B0302020204020303" pitchFamily="34" charset="0"/>
              <a:ea typeface="+mn-ea"/>
              <a:cs typeface="InterFace Light"/>
            </a:endParaRPr>
          </a:p>
          <a:p>
            <a:pPr marL="12700" marR="5080" lvl="0" indent="0" algn="l" defTabSz="914400" rtl="0" eaLnBrk="1" fontAlgn="auto" latinLnBrk="0" hangingPunct="1">
              <a:lnSpc>
                <a:spcPct val="95000"/>
              </a:lnSpc>
              <a:spcBef>
                <a:spcPts val="0"/>
              </a:spcBef>
              <a:spcAft>
                <a:spcPts val="0"/>
              </a:spcAft>
              <a:buClrTx/>
              <a:buSzTx/>
              <a:buFontTx/>
              <a:buNone/>
              <a:tabLst/>
              <a:defRPr/>
            </a:pPr>
            <a:r>
              <a:rPr lang="en-GB" sz="980" dirty="0">
                <a:solidFill>
                  <a:prstClr val="black"/>
                </a:solidFill>
                <a:latin typeface="Hypatia Sans Pro Light" panose="020B0302020204020303" pitchFamily="34" charset="0"/>
                <a:cs typeface="InterFace Light"/>
              </a:rPr>
              <a:t>Undressed raw mixed fruit and nuts</a:t>
            </a:r>
          </a:p>
          <a:p>
            <a:pPr marL="12700" marR="5080" lvl="0" indent="0" algn="l" defTabSz="914400" rtl="0" eaLnBrk="1" fontAlgn="auto" latinLnBrk="0" hangingPunct="1">
              <a:lnSpc>
                <a:spcPct val="95000"/>
              </a:lnSpc>
              <a:spcBef>
                <a:spcPts val="0"/>
              </a:spcBef>
              <a:spcAft>
                <a:spcPts val="0"/>
              </a:spcAft>
              <a:buClrTx/>
              <a:buSzTx/>
              <a:buFontTx/>
              <a:buNone/>
              <a:tabLst/>
              <a:defRPr/>
            </a:pPr>
            <a:endParaRPr kumimoji="0" lang="en-GB" sz="980" b="0" i="0" u="none" strike="noStrike" kern="1200" cap="none" spc="0" normalizeH="0" baseline="0" noProof="0" dirty="0">
              <a:ln>
                <a:noFill/>
              </a:ln>
              <a:solidFill>
                <a:prstClr val="black"/>
              </a:solidFill>
              <a:effectLst/>
              <a:uLnTx/>
              <a:uFillTx/>
              <a:latin typeface="Hypatia Sans Pro Light" panose="020B0302020204020303" pitchFamily="34" charset="0"/>
              <a:ea typeface="+mn-ea"/>
              <a:cs typeface="InterFace Light"/>
            </a:endParaRPr>
          </a:p>
          <a:p>
            <a:pPr marL="12700" marR="5080" lvl="0" indent="0" algn="l" defTabSz="914400" rtl="0" eaLnBrk="1" fontAlgn="auto" latinLnBrk="0" hangingPunct="1">
              <a:lnSpc>
                <a:spcPct val="95000"/>
              </a:lnSpc>
              <a:spcBef>
                <a:spcPts val="0"/>
              </a:spcBef>
              <a:spcAft>
                <a:spcPts val="0"/>
              </a:spcAft>
              <a:buClrTx/>
              <a:buSzTx/>
              <a:buFontTx/>
              <a:buNone/>
              <a:tabLst/>
              <a:defRPr/>
            </a:pPr>
            <a:r>
              <a:rPr lang="en-GB" sz="980" b="1" dirty="0">
                <a:solidFill>
                  <a:prstClr val="black"/>
                </a:solidFill>
                <a:latin typeface="Hypatia Sans Pro Light" panose="020B0302020204020303" pitchFamily="34" charset="0"/>
                <a:cs typeface="InterFace Light"/>
              </a:rPr>
              <a:t>Vegan option available</a:t>
            </a:r>
            <a:endParaRPr kumimoji="0" lang="en-GB" sz="980" b="1" i="0" u="none" strike="noStrike" kern="1200" cap="none" spc="0" normalizeH="0" baseline="0" noProof="0" dirty="0">
              <a:ln>
                <a:noFill/>
              </a:ln>
              <a:solidFill>
                <a:prstClr val="black"/>
              </a:solidFill>
              <a:effectLst/>
              <a:uLnTx/>
              <a:uFillTx/>
              <a:latin typeface="Hypatia Sans Pro Light" panose="020B0302020204020303" pitchFamily="34" charset="0"/>
              <a:ea typeface="+mn-ea"/>
              <a:cs typeface="InterFace Light"/>
            </a:endParaRPr>
          </a:p>
          <a:p>
            <a:pPr marL="12700" marR="5080" lvl="0" indent="0" algn="l" defTabSz="914400" rtl="0" eaLnBrk="1" fontAlgn="auto" latinLnBrk="0" hangingPunct="1">
              <a:lnSpc>
                <a:spcPct val="95000"/>
              </a:lnSpc>
              <a:spcBef>
                <a:spcPts val="0"/>
              </a:spcBef>
              <a:spcAft>
                <a:spcPts val="0"/>
              </a:spcAft>
              <a:buClrTx/>
              <a:buSzTx/>
              <a:buFontTx/>
              <a:buNone/>
              <a:tabLst/>
              <a:defRPr/>
            </a:pPr>
            <a:endParaRPr kumimoji="0" lang="en-GB" sz="980" b="0" i="0" u="none" strike="noStrike" kern="1200" cap="none" spc="0" normalizeH="0" baseline="0" noProof="0" dirty="0">
              <a:ln>
                <a:noFill/>
              </a:ln>
              <a:solidFill>
                <a:prstClr val="black"/>
              </a:solidFill>
              <a:effectLst/>
              <a:uLnTx/>
              <a:uFillTx/>
              <a:latin typeface="Hypatia Sans Pro Light" panose="020B0302020204020303" pitchFamily="34" charset="0"/>
              <a:ea typeface="+mn-ea"/>
              <a:cs typeface="InterFace Light"/>
            </a:endParaRPr>
          </a:p>
          <a:p>
            <a:pPr marL="12700" marR="5080" lvl="0" indent="0" defTabSz="914400" rtl="0" eaLnBrk="1" fontAlgn="auto" latinLnBrk="0" hangingPunct="1">
              <a:lnSpc>
                <a:spcPct val="95000"/>
              </a:lnSpc>
              <a:spcBef>
                <a:spcPts val="0"/>
              </a:spcBef>
              <a:spcAft>
                <a:spcPts val="0"/>
              </a:spcAft>
              <a:buClrTx/>
              <a:buSzTx/>
              <a:buFontTx/>
              <a:buNone/>
              <a:tabLst/>
              <a:defRPr/>
            </a:pPr>
            <a:r>
              <a:rPr kumimoji="0" lang="en-GB" sz="980" b="1" i="0" u="none" strike="noStrike" kern="1200" cap="none" spc="0" normalizeH="0" baseline="0" noProof="0" dirty="0">
                <a:ln>
                  <a:noFill/>
                </a:ln>
                <a:solidFill>
                  <a:prstClr val="black"/>
                </a:solidFill>
                <a:effectLst/>
                <a:uLnTx/>
                <a:uFillTx/>
                <a:latin typeface="Hypatia Sans Pro Light" panose="020B0302020204020303" pitchFamily="34" charset="0"/>
                <a:ea typeface="+mn-ea"/>
                <a:cs typeface="InterFace Light"/>
              </a:rPr>
              <a:t>Exclusive</a:t>
            </a:r>
            <a:r>
              <a:rPr kumimoji="0" lang="en-GB" sz="980" b="1" i="0" u="none" strike="noStrike" kern="1200" cap="none" spc="0" normalizeH="0" noProof="0" dirty="0">
                <a:ln>
                  <a:noFill/>
                </a:ln>
                <a:solidFill>
                  <a:prstClr val="black"/>
                </a:solidFill>
                <a:effectLst/>
                <a:uLnTx/>
                <a:uFillTx/>
                <a:latin typeface="Hypatia Sans Pro Light" panose="020B0302020204020303" pitchFamily="34" charset="0"/>
                <a:ea typeface="+mn-ea"/>
                <a:cs typeface="InterFace Light"/>
              </a:rPr>
              <a:t> </a:t>
            </a:r>
            <a:r>
              <a:rPr kumimoji="0" lang="en-GB" sz="980" b="1" i="0" u="none" strike="noStrike" kern="1200" cap="none" spc="0" normalizeH="0" noProof="0">
                <a:ln>
                  <a:noFill/>
                </a:ln>
                <a:solidFill>
                  <a:prstClr val="black"/>
                </a:solidFill>
                <a:effectLst/>
                <a:uLnTx/>
                <a:uFillTx/>
                <a:latin typeface="Hypatia Sans Pro Light" panose="020B0302020204020303" pitchFamily="34" charset="0"/>
                <a:ea typeface="+mn-ea"/>
                <a:cs typeface="InterFace Light"/>
              </a:rPr>
              <a:t>of VAT</a:t>
            </a:r>
          </a:p>
          <a:p>
            <a:pPr marL="12700" marR="5080" lvl="0" indent="0" defTabSz="914400" rtl="0" eaLnBrk="1" fontAlgn="auto" latinLnBrk="0" hangingPunct="1">
              <a:lnSpc>
                <a:spcPct val="95000"/>
              </a:lnSpc>
              <a:spcBef>
                <a:spcPts val="0"/>
              </a:spcBef>
              <a:spcAft>
                <a:spcPts val="0"/>
              </a:spcAft>
              <a:buClrTx/>
              <a:buSzTx/>
              <a:buFontTx/>
              <a:buNone/>
              <a:tabLst/>
              <a:defRPr/>
            </a:pPr>
            <a:endParaRPr lang="en-GB" sz="980" b="1" baseline="0">
              <a:solidFill>
                <a:prstClr val="black"/>
              </a:solidFill>
              <a:latin typeface="Hypatia Sans Pro Light" panose="020B0302020204020303" pitchFamily="34" charset="0"/>
              <a:cs typeface="InterFace Light"/>
            </a:endParaRPr>
          </a:p>
          <a:p>
            <a:pPr marL="12700" marR="5080">
              <a:lnSpc>
                <a:spcPct val="95000"/>
              </a:lnSpc>
            </a:pPr>
            <a:r>
              <a:rPr lang="en-GB" sz="800" b="1">
                <a:latin typeface="Hypatia Sans Pro Light" panose="020B0302020204020303" pitchFamily="34" charset="0"/>
                <a:cs typeface="InterFace Light"/>
              </a:rPr>
              <a:t>(V) Vegetarian  (VG) Vegan (GF) Gluten Free (H) Halal</a:t>
            </a:r>
          </a:p>
          <a:p>
            <a:pPr marL="12700" marR="5080">
              <a:lnSpc>
                <a:spcPct val="95000"/>
              </a:lnSpc>
            </a:pPr>
            <a:r>
              <a:rPr lang="en-GB" sz="800" b="1">
                <a:latin typeface="Hypatia Sans Pro Light" panose="020B0302020204020303" pitchFamily="34" charset="0"/>
                <a:cs typeface="InterFace Light"/>
              </a:rPr>
              <a:t>Our food may contain nuts, deratives of nuts or other allergens, if you suffer from an allergy please notify a manager.</a:t>
            </a:r>
          </a:p>
          <a:p>
            <a:pPr marL="12700" marR="5080">
              <a:lnSpc>
                <a:spcPct val="95000"/>
              </a:lnSpc>
            </a:pPr>
            <a:r>
              <a:rPr lang="en-GB" sz="800" b="1">
                <a:latin typeface="Hypatia Sans Pro Light" panose="020B0302020204020303" pitchFamily="34" charset="0"/>
                <a:cs typeface="InterFace Light"/>
              </a:rPr>
              <a:t>We are hapy to cater for dietary requirements.</a:t>
            </a:r>
          </a:p>
          <a:p>
            <a:pPr marL="12700" marR="5080" lvl="0" indent="0" defTabSz="914400" rtl="0" eaLnBrk="1" fontAlgn="auto" latinLnBrk="0" hangingPunct="1">
              <a:lnSpc>
                <a:spcPct val="95000"/>
              </a:lnSpc>
              <a:spcBef>
                <a:spcPts val="0"/>
              </a:spcBef>
              <a:spcAft>
                <a:spcPts val="0"/>
              </a:spcAft>
              <a:buClrTx/>
              <a:buSzTx/>
              <a:buFontTx/>
              <a:buNone/>
              <a:tabLst/>
              <a:defRPr/>
            </a:pPr>
            <a:endParaRPr kumimoji="0" lang="en-GB" sz="980" b="1" i="0" u="none" strike="noStrike" kern="1200" cap="none" spc="0" normalizeH="0" baseline="0" noProof="0" dirty="0">
              <a:ln>
                <a:noFill/>
              </a:ln>
              <a:solidFill>
                <a:prstClr val="black"/>
              </a:solidFill>
              <a:effectLst/>
              <a:uLnTx/>
              <a:uFillTx/>
              <a:latin typeface="Hypatia Sans Pro Light" panose="020B0302020204020303" pitchFamily="34" charset="0"/>
              <a:ea typeface="+mn-ea"/>
              <a:cs typeface="InterFace Light"/>
            </a:endParaRPr>
          </a:p>
          <a:p>
            <a:pPr marL="12700" marR="5080" lvl="0" indent="0" algn="l" defTabSz="914400" rtl="0" eaLnBrk="1" fontAlgn="auto" latinLnBrk="0" hangingPunct="1">
              <a:lnSpc>
                <a:spcPct val="95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Hypatia Sans Pro Light" panose="020B0302020204020303" pitchFamily="34" charset="0"/>
              <a:ea typeface="+mn-ea"/>
              <a:cs typeface="InterFace Light"/>
            </a:endParaRPr>
          </a:p>
        </p:txBody>
      </p:sp>
      <p:pic>
        <p:nvPicPr>
          <p:cNvPr id="4" name="Picture 3" descr="A bowl of food&#10;&#10;Description automatically generated with low confidence">
            <a:extLst>
              <a:ext uri="{FF2B5EF4-FFF2-40B4-BE49-F238E27FC236}">
                <a16:creationId xmlns:a16="http://schemas.microsoft.com/office/drawing/2014/main" id="{DD960D15-21A9-0323-2AAD-4FC3B0CA79AD}"/>
              </a:ext>
            </a:extLst>
          </p:cNvPr>
          <p:cNvPicPr>
            <a:picLocks noChangeAspect="1"/>
          </p:cNvPicPr>
          <p:nvPr/>
        </p:nvPicPr>
        <p:blipFill rotWithShape="1">
          <a:blip r:embed="rId3">
            <a:extLst>
              <a:ext uri="{28A0092B-C50C-407E-A947-70E740481C1C}">
                <a14:useLocalDpi xmlns:a14="http://schemas.microsoft.com/office/drawing/2010/main" val="0"/>
              </a:ext>
            </a:extLst>
          </a:blip>
          <a:srcRect l="22490" t="23880" r="23778" b="8955"/>
          <a:stretch/>
        </p:blipFill>
        <p:spPr>
          <a:xfrm>
            <a:off x="5791200" y="0"/>
            <a:ext cx="4114800" cy="6858000"/>
          </a:xfrm>
          <a:prstGeom prst="rect">
            <a:avLst/>
          </a:prstGeom>
        </p:spPr>
      </p:pic>
    </p:spTree>
    <p:extLst>
      <p:ext uri="{BB962C8B-B14F-4D97-AF65-F5344CB8AC3E}">
        <p14:creationId xmlns:p14="http://schemas.microsoft.com/office/powerpoint/2010/main" val="3781983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rotWithShape="1">
          <a:blip r:embed="rId2">
            <a:extLst>
              <a:ext uri="{28A0092B-C50C-407E-A947-70E740481C1C}">
                <a14:useLocalDpi xmlns:a14="http://schemas.microsoft.com/office/drawing/2010/main" val="0"/>
              </a:ext>
            </a:extLst>
          </a:blip>
          <a:srcRect t="4032" b="4032"/>
          <a:stretch/>
        </p:blipFill>
        <p:spPr>
          <a:xfrm>
            <a:off x="0" y="0"/>
            <a:ext cx="4572000" cy="6858000"/>
          </a:xfrm>
          <a:prstGeom prst="rect">
            <a:avLst/>
          </a:prstGeom>
        </p:spPr>
      </p:pic>
      <p:sp>
        <p:nvSpPr>
          <p:cNvPr id="10" name="object 4">
            <a:extLst>
              <a:ext uri="{FF2B5EF4-FFF2-40B4-BE49-F238E27FC236}">
                <a16:creationId xmlns:a16="http://schemas.microsoft.com/office/drawing/2014/main" id="{623D256F-5CE7-EE08-A1F1-AE45D14F3A2B}"/>
              </a:ext>
            </a:extLst>
          </p:cNvPr>
          <p:cNvSpPr/>
          <p:nvPr/>
        </p:nvSpPr>
        <p:spPr>
          <a:xfrm>
            <a:off x="4126484" y="0"/>
            <a:ext cx="5791200" cy="6858000"/>
          </a:xfrm>
          <a:custGeom>
            <a:avLst/>
            <a:gdLst/>
            <a:ahLst/>
            <a:cxnLst/>
            <a:rect l="l" t="t" r="r" b="b"/>
            <a:pathLst>
              <a:path w="4922520" h="6385559">
                <a:moveTo>
                  <a:pt x="4922520" y="0"/>
                </a:moveTo>
                <a:lnTo>
                  <a:pt x="0" y="0"/>
                </a:lnTo>
                <a:lnTo>
                  <a:pt x="0" y="6385560"/>
                </a:lnTo>
                <a:lnTo>
                  <a:pt x="4922520" y="6385560"/>
                </a:lnTo>
                <a:lnTo>
                  <a:pt x="4922520" y="0"/>
                </a:lnTo>
                <a:close/>
              </a:path>
            </a:pathLst>
          </a:custGeom>
          <a:solidFill>
            <a:srgbClr val="FFDB91"/>
          </a:solidFill>
        </p:spPr>
        <p:txBody>
          <a:bodyPr wrap="square" lIns="0" tIns="0" rIns="0" bIns="0" rtlCol="0"/>
          <a:lstStyle/>
          <a:p>
            <a:endParaRPr/>
          </a:p>
        </p:txBody>
      </p:sp>
      <p:sp>
        <p:nvSpPr>
          <p:cNvPr id="11" name="object 5">
            <a:extLst>
              <a:ext uri="{FF2B5EF4-FFF2-40B4-BE49-F238E27FC236}">
                <a16:creationId xmlns:a16="http://schemas.microsoft.com/office/drawing/2014/main" id="{C0C725E8-3C83-BD0F-8AF7-753A805B86F0}"/>
              </a:ext>
            </a:extLst>
          </p:cNvPr>
          <p:cNvSpPr txBox="1">
            <a:spLocks noGrp="1"/>
          </p:cNvSpPr>
          <p:nvPr>
            <p:ph type="title"/>
          </p:nvPr>
        </p:nvSpPr>
        <p:spPr>
          <a:xfrm>
            <a:off x="4572000" y="459763"/>
            <a:ext cx="4812284" cy="378437"/>
          </a:xfrm>
          <a:prstGeom prst="rect">
            <a:avLst/>
          </a:prstGeom>
        </p:spPr>
        <p:txBody>
          <a:bodyPr vert="horz" wrap="square" lIns="0" tIns="12065" rIns="0" bIns="0" rtlCol="0">
            <a:spAutoFit/>
          </a:bodyPr>
          <a:lstStyle/>
          <a:p>
            <a:pPr marR="5080" indent="11113" algn="ctr">
              <a:lnSpc>
                <a:spcPct val="80000"/>
              </a:lnSpc>
              <a:spcBef>
                <a:spcPts val="95"/>
              </a:spcBef>
            </a:pPr>
            <a:r>
              <a:rPr lang="en-GB" sz="2800" spc="-20" dirty="0">
                <a:solidFill>
                  <a:srgbClr val="000000"/>
                </a:solidFill>
                <a:latin typeface="BioRhyme ExtraBold" panose="00000900000000000000" pitchFamily="2" charset="0"/>
                <a:ea typeface="BioRhyme" panose="00000500000000000000" pitchFamily="2" charset="0"/>
                <a:cs typeface="InterFace Black"/>
              </a:rPr>
              <a:t>FINGER FOOD</a:t>
            </a:r>
            <a:endParaRPr sz="2000" dirty="0">
              <a:latin typeface="BioRhyme" panose="00000500000000000000" pitchFamily="2" charset="0"/>
              <a:ea typeface="BioRhyme" panose="00000500000000000000" pitchFamily="2" charset="0"/>
              <a:cs typeface="InterFace Black"/>
            </a:endParaRPr>
          </a:p>
        </p:txBody>
      </p:sp>
      <p:sp>
        <p:nvSpPr>
          <p:cNvPr id="13" name="object 7">
            <a:extLst>
              <a:ext uri="{FF2B5EF4-FFF2-40B4-BE49-F238E27FC236}">
                <a16:creationId xmlns:a16="http://schemas.microsoft.com/office/drawing/2014/main" id="{2D44FD7D-031A-525A-B091-9F95E041061C}"/>
              </a:ext>
            </a:extLst>
          </p:cNvPr>
          <p:cNvSpPr txBox="1"/>
          <p:nvPr/>
        </p:nvSpPr>
        <p:spPr>
          <a:xfrm>
            <a:off x="4507484" y="1093500"/>
            <a:ext cx="5029200" cy="6036653"/>
          </a:xfrm>
          <a:prstGeom prst="rect">
            <a:avLst/>
          </a:prstGeom>
        </p:spPr>
        <p:txBody>
          <a:bodyPr vert="horz" wrap="square" lIns="0" tIns="13335" rIns="0" bIns="0" rtlCol="0">
            <a:spAutoFit/>
          </a:bodyPr>
          <a:lstStyle/>
          <a:p>
            <a:pPr marL="25400">
              <a:lnSpc>
                <a:spcPct val="95000"/>
              </a:lnSpc>
            </a:pPr>
            <a:endParaRPr lang="en-GB" sz="1000" dirty="0">
              <a:latin typeface="Hypatia Sans Pro Light" panose="020B0302020204020303" pitchFamily="34" charset="0"/>
              <a:cs typeface="InterFace Light"/>
            </a:endParaRPr>
          </a:p>
          <a:p>
            <a:pPr marL="25400">
              <a:lnSpc>
                <a:spcPct val="95000"/>
              </a:lnSpc>
            </a:pPr>
            <a:r>
              <a:rPr lang="en-GB" sz="1000" dirty="0">
                <a:latin typeface="Hypatia Sans Pro Black" panose="020B0902020204020303" pitchFamily="34" charset="0"/>
                <a:cs typeface="InterFace Light"/>
              </a:rPr>
              <a:t>THE FINGER BUFFET				£23.60</a:t>
            </a:r>
          </a:p>
          <a:p>
            <a:pPr marL="25400">
              <a:lnSpc>
                <a:spcPct val="95000"/>
              </a:lnSpc>
            </a:pPr>
            <a:r>
              <a:rPr lang="en-GB" sz="1000" dirty="0">
                <a:latin typeface="Hypatia Sans Pro Black" panose="020B0902020204020303" pitchFamily="34" charset="0"/>
                <a:cs typeface="InterFace Light"/>
              </a:rPr>
              <a:t>PLEASE CHOOSE 7 ITEMS</a:t>
            </a:r>
          </a:p>
          <a:p>
            <a:pPr marL="25400">
              <a:lnSpc>
                <a:spcPct val="95000"/>
              </a:lnSpc>
            </a:pPr>
            <a:endParaRPr lang="en-GB" sz="1000" dirty="0">
              <a:latin typeface="Hypatia Sans Pro Black" panose="020B0902020204020303" pitchFamily="34" charset="0"/>
              <a:cs typeface="InterFace Light"/>
            </a:endParaRPr>
          </a:p>
          <a:p>
            <a:pPr marL="25400">
              <a:lnSpc>
                <a:spcPct val="95000"/>
              </a:lnSpc>
            </a:pPr>
            <a:r>
              <a:rPr lang="en-GB" sz="1000" dirty="0">
                <a:latin typeface="Hypatia Sans Pro Black" panose="020B0902020204020303" pitchFamily="34" charset="0"/>
                <a:cs typeface="InterFace Light"/>
              </a:rPr>
              <a:t>MEAT</a:t>
            </a:r>
          </a:p>
          <a:p>
            <a:pPr marL="25400">
              <a:lnSpc>
                <a:spcPct val="95000"/>
              </a:lnSpc>
            </a:pPr>
            <a:r>
              <a:rPr lang="en-GB" sz="1000" dirty="0">
                <a:latin typeface="Hypatia Sans Pro Light" panose="020B0302020204020303" pitchFamily="34" charset="0"/>
                <a:cs typeface="InterFace Light"/>
              </a:rPr>
              <a:t>BBQ Chicken skewers  with dipping sauce (h)</a:t>
            </a:r>
          </a:p>
          <a:p>
            <a:pPr marL="25400">
              <a:lnSpc>
                <a:spcPct val="95000"/>
              </a:lnSpc>
            </a:pPr>
            <a:r>
              <a:rPr lang="en-GB" sz="1000" dirty="0">
                <a:latin typeface="Hypatia Sans Pro Light" panose="020B0302020204020303" pitchFamily="34" charset="0"/>
                <a:cs typeface="InterFace Light"/>
              </a:rPr>
              <a:t>Duck spring rolls with dipping sauce</a:t>
            </a:r>
          </a:p>
          <a:p>
            <a:pPr marL="25400">
              <a:lnSpc>
                <a:spcPct val="95000"/>
              </a:lnSpc>
            </a:pPr>
            <a:r>
              <a:rPr lang="en-GB" sz="1000" dirty="0">
                <a:latin typeface="Hypatia Sans Pro Light" panose="020B0302020204020303" pitchFamily="34" charset="0"/>
                <a:cs typeface="InterFace Light"/>
              </a:rPr>
              <a:t>Mini filled Yorkshire pudding</a:t>
            </a:r>
          </a:p>
          <a:p>
            <a:pPr marL="25400">
              <a:lnSpc>
                <a:spcPct val="95000"/>
              </a:lnSpc>
            </a:pPr>
            <a:r>
              <a:rPr lang="en-GB" sz="1000" dirty="0">
                <a:latin typeface="Hypatia Sans Pro Light" panose="020B0302020204020303" pitchFamily="34" charset="0"/>
                <a:cs typeface="InterFace Light"/>
              </a:rPr>
              <a:t>Mini pork pies</a:t>
            </a:r>
          </a:p>
          <a:p>
            <a:pPr marL="25400">
              <a:lnSpc>
                <a:spcPct val="95000"/>
              </a:lnSpc>
            </a:pPr>
            <a:r>
              <a:rPr lang="en-GB" sz="1000" dirty="0">
                <a:latin typeface="Hypatia Sans Pro Light" panose="020B0302020204020303" pitchFamily="34" charset="0"/>
                <a:cs typeface="InterFace Light"/>
              </a:rPr>
              <a:t>Mini sausage roll</a:t>
            </a:r>
          </a:p>
          <a:p>
            <a:pPr marL="25400">
              <a:lnSpc>
                <a:spcPct val="95000"/>
              </a:lnSpc>
            </a:pPr>
            <a:r>
              <a:rPr lang="en-GB" sz="1000" dirty="0">
                <a:latin typeface="Hypatia Sans Pro Light" panose="020B0302020204020303" pitchFamily="34" charset="0"/>
                <a:cs typeface="InterFace Light"/>
              </a:rPr>
              <a:t>Selection of quiche tarts</a:t>
            </a:r>
          </a:p>
          <a:p>
            <a:pPr marL="25400">
              <a:lnSpc>
                <a:spcPct val="95000"/>
              </a:lnSpc>
            </a:pPr>
            <a:endParaRPr lang="en-GB" sz="1000" dirty="0">
              <a:latin typeface="Hypatia Sans Pro Light" panose="020B0302020204020303" pitchFamily="34" charset="0"/>
              <a:cs typeface="InterFace Light"/>
            </a:endParaRPr>
          </a:p>
          <a:p>
            <a:pPr marL="12700" marR="5080">
              <a:lnSpc>
                <a:spcPct val="95000"/>
              </a:lnSpc>
            </a:pPr>
            <a:r>
              <a:rPr lang="en-GB" sz="1000" dirty="0">
                <a:latin typeface="Hypatia Sans Pro Black" panose="020B0902020204020303" pitchFamily="34" charset="0"/>
                <a:cs typeface="InterFace Light"/>
              </a:rPr>
              <a:t>FISH</a:t>
            </a:r>
          </a:p>
          <a:p>
            <a:pPr marL="12700" marR="5080">
              <a:lnSpc>
                <a:spcPct val="95000"/>
              </a:lnSpc>
            </a:pPr>
            <a:r>
              <a:rPr lang="en-GB" sz="1000" dirty="0">
                <a:latin typeface="Hypatia Sans Pro Light" panose="020B0302020204020303" pitchFamily="34" charset="0"/>
                <a:cs typeface="InterFace Light"/>
              </a:rPr>
              <a:t>Mini fish cakes with tartare sauce</a:t>
            </a:r>
          </a:p>
          <a:p>
            <a:pPr marL="12700" marR="5080">
              <a:lnSpc>
                <a:spcPct val="95000"/>
              </a:lnSpc>
            </a:pPr>
            <a:r>
              <a:rPr lang="en-GB" sz="1000" dirty="0">
                <a:latin typeface="Hypatia Sans Pro Light" panose="020B0302020204020303" pitchFamily="34" charset="0"/>
                <a:cs typeface="InterFace Light"/>
              </a:rPr>
              <a:t>Mini smoked salmon bagels</a:t>
            </a:r>
          </a:p>
          <a:p>
            <a:pPr marL="12700" marR="5080">
              <a:lnSpc>
                <a:spcPct val="95000"/>
              </a:lnSpc>
            </a:pPr>
            <a:r>
              <a:rPr lang="en-GB" sz="1000" dirty="0">
                <a:latin typeface="Hypatia Sans Pro Light" panose="020B0302020204020303" pitchFamily="34" charset="0"/>
                <a:cs typeface="InterFace Light"/>
              </a:rPr>
              <a:t>Lemon sole </a:t>
            </a:r>
            <a:r>
              <a:rPr lang="en-GB" sz="1000" dirty="0" err="1">
                <a:latin typeface="Hypatia Sans Pro Light" panose="020B0302020204020303" pitchFamily="34" charset="0"/>
                <a:cs typeface="InterFace Light"/>
              </a:rPr>
              <a:t>goujon</a:t>
            </a:r>
            <a:endParaRPr lang="en-GB" sz="1000" dirty="0">
              <a:latin typeface="Hypatia Sans Pro Light" panose="020B0302020204020303" pitchFamily="34" charset="0"/>
              <a:cs typeface="InterFace Light"/>
            </a:endParaRPr>
          </a:p>
          <a:p>
            <a:pPr marL="12700" marR="5080">
              <a:lnSpc>
                <a:spcPct val="95000"/>
              </a:lnSpc>
            </a:pPr>
            <a:r>
              <a:rPr lang="en-GB" sz="1000" dirty="0">
                <a:latin typeface="Hypatia Sans Pro Light" panose="020B0302020204020303" pitchFamily="34" charset="0"/>
                <a:cs typeface="InterFace Light"/>
              </a:rPr>
              <a:t>Mini fish and mushy pea </a:t>
            </a:r>
            <a:r>
              <a:rPr lang="en-GB" sz="1000" dirty="0" err="1">
                <a:latin typeface="Hypatia Sans Pro Light" panose="020B0302020204020303" pitchFamily="34" charset="0"/>
                <a:cs typeface="InterFace Light"/>
              </a:rPr>
              <a:t>rosti</a:t>
            </a:r>
            <a:endParaRPr lang="en-GB" sz="1000" dirty="0">
              <a:latin typeface="Hypatia Sans Pro Light" panose="020B0302020204020303" pitchFamily="34" charset="0"/>
              <a:cs typeface="InterFace Light"/>
            </a:endParaRPr>
          </a:p>
          <a:p>
            <a:pPr marL="12700" marR="5080">
              <a:lnSpc>
                <a:spcPct val="95000"/>
              </a:lnSpc>
            </a:pPr>
            <a:endParaRPr lang="en-GB" sz="1000" dirty="0">
              <a:latin typeface="Hypatia Sans Pro Light" panose="020B0302020204020303" pitchFamily="34" charset="0"/>
              <a:cs typeface="InterFace Light"/>
            </a:endParaRPr>
          </a:p>
          <a:p>
            <a:pPr marL="12700" marR="5080">
              <a:lnSpc>
                <a:spcPct val="95000"/>
              </a:lnSpc>
            </a:pPr>
            <a:r>
              <a:rPr lang="en-GB" sz="1000">
                <a:latin typeface="Hypatia Sans Pro Black" panose="020B0902020204020303" pitchFamily="34" charset="0"/>
                <a:cs typeface="InterFace Light"/>
              </a:rPr>
              <a:t>VEGETARIAN</a:t>
            </a:r>
            <a:endParaRPr lang="en-GB" sz="1000" dirty="0">
              <a:latin typeface="Hypatia Sans Pro Black" panose="020B0902020204020303" pitchFamily="34" charset="0"/>
              <a:cs typeface="InterFace Light"/>
            </a:endParaRPr>
          </a:p>
          <a:p>
            <a:pPr marL="12700" marR="5080">
              <a:lnSpc>
                <a:spcPct val="95000"/>
              </a:lnSpc>
            </a:pPr>
            <a:r>
              <a:rPr lang="en-GB" sz="1000" dirty="0">
                <a:latin typeface="Hypatia Sans Pro Light" panose="020B0302020204020303" pitchFamily="34" charset="0"/>
                <a:cs typeface="InterFace Light"/>
              </a:rPr>
              <a:t>Little pizza bites</a:t>
            </a:r>
          </a:p>
          <a:p>
            <a:pPr marL="12700" marR="5080">
              <a:lnSpc>
                <a:spcPct val="95000"/>
              </a:lnSpc>
            </a:pPr>
            <a:r>
              <a:rPr lang="en-GB" sz="1000" dirty="0">
                <a:latin typeface="Hypatia Sans Pro Light" panose="020B0302020204020303" pitchFamily="34" charset="0"/>
                <a:cs typeface="InterFace Light"/>
              </a:rPr>
              <a:t>Vegetable samosas</a:t>
            </a:r>
          </a:p>
          <a:p>
            <a:pPr marL="12700" marR="5080">
              <a:lnSpc>
                <a:spcPct val="95000"/>
              </a:lnSpc>
            </a:pPr>
            <a:r>
              <a:rPr lang="en-GB" sz="1000" dirty="0">
                <a:latin typeface="Hypatia Sans Pro Light" panose="020B0302020204020303" pitchFamily="34" charset="0"/>
                <a:cs typeface="InterFace Light"/>
              </a:rPr>
              <a:t>Selection of quiche tarts</a:t>
            </a:r>
          </a:p>
          <a:p>
            <a:pPr marL="12700" marR="5080">
              <a:lnSpc>
                <a:spcPct val="95000"/>
              </a:lnSpc>
            </a:pPr>
            <a:r>
              <a:rPr lang="en-GB" sz="1000" dirty="0">
                <a:latin typeface="Hypatia Sans Pro Light" panose="020B0302020204020303" pitchFamily="34" charset="0"/>
                <a:cs typeface="InterFace Light"/>
              </a:rPr>
              <a:t>Vegetable spring rolls</a:t>
            </a:r>
          </a:p>
          <a:p>
            <a:pPr marL="12700" marR="5080">
              <a:lnSpc>
                <a:spcPct val="95000"/>
              </a:lnSpc>
            </a:pPr>
            <a:r>
              <a:rPr lang="en-GB" sz="1000" dirty="0">
                <a:latin typeface="Hypatia Sans Pro Light" panose="020B0302020204020303" pitchFamily="34" charset="0"/>
                <a:cs typeface="InterFace Light"/>
              </a:rPr>
              <a:t>Falafel with yogurt and mint dip</a:t>
            </a:r>
          </a:p>
          <a:p>
            <a:pPr marL="12700" marR="5080">
              <a:lnSpc>
                <a:spcPct val="95000"/>
              </a:lnSpc>
            </a:pPr>
            <a:endParaRPr lang="en-GB" sz="1000" dirty="0">
              <a:latin typeface="Hypatia Sans Pro Light" panose="020B0302020204020303" pitchFamily="34" charset="0"/>
              <a:cs typeface="InterFace Light"/>
            </a:endParaRPr>
          </a:p>
          <a:p>
            <a:pPr marL="12700" marR="5080">
              <a:lnSpc>
                <a:spcPct val="95000"/>
              </a:lnSpc>
            </a:pPr>
            <a:r>
              <a:rPr lang="en-GB" sz="1000" dirty="0">
                <a:latin typeface="Hypatia Sans Pro Black" panose="020B0902020204020303" pitchFamily="34" charset="0"/>
                <a:cs typeface="InterFace Light"/>
              </a:rPr>
              <a:t>SWEET</a:t>
            </a:r>
          </a:p>
          <a:p>
            <a:pPr marL="12700" marR="5080">
              <a:lnSpc>
                <a:spcPct val="95000"/>
              </a:lnSpc>
            </a:pPr>
            <a:r>
              <a:rPr lang="en-GB" sz="1000" dirty="0">
                <a:latin typeface="Hypatia Sans Pro Light" panose="020B0302020204020303" pitchFamily="34" charset="0"/>
                <a:cs typeface="InterFace Light"/>
              </a:rPr>
              <a:t>Mini assorted fruit tarts</a:t>
            </a:r>
          </a:p>
          <a:p>
            <a:pPr marL="12700" marR="5080">
              <a:lnSpc>
                <a:spcPct val="95000"/>
              </a:lnSpc>
            </a:pPr>
            <a:r>
              <a:rPr lang="en-GB" sz="1000" dirty="0">
                <a:latin typeface="Hypatia Sans Pro Light" panose="020B0302020204020303" pitchFamily="34" charset="0"/>
                <a:cs typeface="InterFace Light"/>
              </a:rPr>
              <a:t>Selection of macaroons</a:t>
            </a:r>
          </a:p>
          <a:p>
            <a:pPr marL="12700" marR="5080">
              <a:lnSpc>
                <a:spcPct val="95000"/>
              </a:lnSpc>
            </a:pPr>
            <a:r>
              <a:rPr lang="en-GB" sz="1000" dirty="0">
                <a:latin typeface="Hypatia Sans Pro Light" panose="020B0302020204020303" pitchFamily="34" charset="0"/>
                <a:cs typeface="InterFace Light"/>
              </a:rPr>
              <a:t>Mini cheesecake selection</a:t>
            </a:r>
          </a:p>
          <a:p>
            <a:pPr marL="12700" marR="5080">
              <a:lnSpc>
                <a:spcPct val="95000"/>
              </a:lnSpc>
            </a:pPr>
            <a:r>
              <a:rPr lang="en-GB" sz="1000" dirty="0">
                <a:latin typeface="Hypatia Sans Pro Light" panose="020B0302020204020303" pitchFamily="34" charset="0"/>
                <a:cs typeface="InterFace Light"/>
              </a:rPr>
              <a:t>Mini brownie bites</a:t>
            </a:r>
          </a:p>
          <a:p>
            <a:pPr marL="12700" marR="5080">
              <a:lnSpc>
                <a:spcPct val="95000"/>
              </a:lnSpc>
            </a:pPr>
            <a:r>
              <a:rPr lang="en-GB" sz="1000" dirty="0">
                <a:latin typeface="Hypatia Sans Pro Light" panose="020B0302020204020303" pitchFamily="34" charset="0"/>
                <a:cs typeface="InterFace Light"/>
              </a:rPr>
              <a:t>Fresh fruit skewers</a:t>
            </a:r>
          </a:p>
          <a:p>
            <a:pPr marL="12700" marR="5080">
              <a:lnSpc>
                <a:spcPct val="95000"/>
              </a:lnSpc>
            </a:pPr>
            <a:r>
              <a:rPr lang="en-GB" sz="1000" dirty="0">
                <a:latin typeface="Hypatia Sans Pro Light" panose="020B0302020204020303" pitchFamily="34" charset="0"/>
                <a:cs typeface="InterFace Light"/>
              </a:rPr>
              <a:t>Chocolate dipped strawberries</a:t>
            </a:r>
          </a:p>
          <a:p>
            <a:pPr marL="12700" marR="5080">
              <a:lnSpc>
                <a:spcPct val="95000"/>
              </a:lnSpc>
            </a:pPr>
            <a:endParaRPr lang="en-GB" sz="1000" dirty="0">
              <a:latin typeface="Hypatia Sans Pro Light" panose="020B0302020204020303" pitchFamily="34" charset="0"/>
              <a:cs typeface="InterFace Light"/>
            </a:endParaRPr>
          </a:p>
          <a:p>
            <a:pPr marL="12700" marR="5080">
              <a:lnSpc>
                <a:spcPct val="95000"/>
              </a:lnSpc>
            </a:pPr>
            <a:r>
              <a:rPr lang="en-GB" sz="1000" b="1" dirty="0">
                <a:latin typeface="Hypatia Sans Pro Light" panose="020B0302020204020303" pitchFamily="34" charset="0"/>
                <a:cs typeface="InterFace Light"/>
              </a:rPr>
              <a:t>Vegan and Gluten Free Options available</a:t>
            </a:r>
          </a:p>
          <a:p>
            <a:pPr marL="12700" marR="5080">
              <a:lnSpc>
                <a:spcPct val="95000"/>
              </a:lnSpc>
            </a:pPr>
            <a:endParaRPr lang="en-GB" sz="1000" dirty="0">
              <a:latin typeface="Hypatia Sans Pro Light" panose="020B0302020204020303" pitchFamily="34" charset="0"/>
              <a:cs typeface="InterFace Light"/>
            </a:endParaRPr>
          </a:p>
          <a:p>
            <a:pPr marL="12700" marR="5080">
              <a:lnSpc>
                <a:spcPct val="95000"/>
              </a:lnSpc>
            </a:pPr>
            <a:r>
              <a:rPr lang="en-GB" sz="1000" b="1" dirty="0">
                <a:latin typeface="Hypatia Sans Pro Light" panose="020B0302020204020303" pitchFamily="34" charset="0"/>
                <a:cs typeface="InterFace Light"/>
              </a:rPr>
              <a:t>Exclusive </a:t>
            </a:r>
            <a:r>
              <a:rPr lang="en-GB" sz="1000" b="1">
                <a:latin typeface="Hypatia Sans Pro Light" panose="020B0302020204020303" pitchFamily="34" charset="0"/>
                <a:cs typeface="InterFace Light"/>
              </a:rPr>
              <a:t>of VAT</a:t>
            </a:r>
          </a:p>
          <a:p>
            <a:pPr marL="12700" marR="5080">
              <a:lnSpc>
                <a:spcPct val="95000"/>
              </a:lnSpc>
            </a:pPr>
            <a:endParaRPr lang="en-GB" sz="1000" b="1">
              <a:latin typeface="Hypatia Sans Pro Light" panose="020B0302020204020303" pitchFamily="34" charset="0"/>
              <a:cs typeface="InterFace Light"/>
            </a:endParaRPr>
          </a:p>
          <a:p>
            <a:pPr marL="12700" marR="5080">
              <a:lnSpc>
                <a:spcPct val="95000"/>
              </a:lnSpc>
            </a:pPr>
            <a:r>
              <a:rPr lang="en-GB" sz="800" b="1">
                <a:latin typeface="Hypatia Sans Pro Light" panose="020B0302020204020303" pitchFamily="34" charset="0"/>
                <a:cs typeface="InterFace Light"/>
              </a:rPr>
              <a:t>(V) Vegetarian (VG) Vegan (GF) Gluten Free (H) Halal</a:t>
            </a:r>
          </a:p>
          <a:p>
            <a:pPr marL="12700" marR="5080">
              <a:lnSpc>
                <a:spcPct val="95000"/>
              </a:lnSpc>
            </a:pPr>
            <a:r>
              <a:rPr lang="en-GB" sz="800" b="1">
                <a:latin typeface="Hypatia Sans Pro Light" panose="020B0302020204020303" pitchFamily="34" charset="0"/>
                <a:cs typeface="InterFace Light"/>
              </a:rPr>
              <a:t>Our food may contain nuts, deratives of nuts or other allergens, if you suffer from an allergy please notify a manager.  We are happy to cater for dietary requirements.</a:t>
            </a:r>
          </a:p>
          <a:p>
            <a:pPr marL="12700" marR="5080">
              <a:lnSpc>
                <a:spcPct val="95000"/>
              </a:lnSpc>
            </a:pPr>
            <a:endParaRPr lang="en-GB" sz="800" b="1" dirty="0">
              <a:latin typeface="Hypatia Sans Pro Light" panose="020B0302020204020303" pitchFamily="34" charset="0"/>
              <a:cs typeface="InterFace Light"/>
            </a:endParaRPr>
          </a:p>
          <a:p>
            <a:pPr marL="12700" marR="5080">
              <a:lnSpc>
                <a:spcPct val="95000"/>
              </a:lnSpc>
            </a:pPr>
            <a:endParaRPr lang="en-GB" sz="1000" dirty="0">
              <a:latin typeface="Hypatia Sans Pro Light" panose="020B0302020204020303" pitchFamily="34" charset="0"/>
              <a:cs typeface="InterFace Light"/>
            </a:endParaRPr>
          </a:p>
        </p:txBody>
      </p:sp>
    </p:spTree>
    <p:extLst>
      <p:ext uri="{BB962C8B-B14F-4D97-AF65-F5344CB8AC3E}">
        <p14:creationId xmlns:p14="http://schemas.microsoft.com/office/powerpoint/2010/main" val="502908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rotWithShape="1">
          <a:blip r:embed="rId2">
            <a:extLst>
              <a:ext uri="{28A0092B-C50C-407E-A947-70E740481C1C}">
                <a14:useLocalDpi xmlns:a14="http://schemas.microsoft.com/office/drawing/2010/main" val="0"/>
              </a:ext>
            </a:extLst>
          </a:blip>
          <a:srcRect l="-1" t="5205" r="1" b="25575"/>
          <a:stretch/>
        </p:blipFill>
        <p:spPr>
          <a:xfrm>
            <a:off x="0" y="0"/>
            <a:ext cx="4114800" cy="6858000"/>
          </a:xfrm>
          <a:prstGeom prst="rect">
            <a:avLst/>
          </a:prstGeom>
        </p:spPr>
      </p:pic>
      <p:sp>
        <p:nvSpPr>
          <p:cNvPr id="10" name="object 4">
            <a:extLst>
              <a:ext uri="{FF2B5EF4-FFF2-40B4-BE49-F238E27FC236}">
                <a16:creationId xmlns:a16="http://schemas.microsoft.com/office/drawing/2014/main" id="{623D256F-5CE7-EE08-A1F1-AE45D14F3A2B}"/>
              </a:ext>
            </a:extLst>
          </p:cNvPr>
          <p:cNvSpPr/>
          <p:nvPr/>
        </p:nvSpPr>
        <p:spPr>
          <a:xfrm>
            <a:off x="4114800" y="0"/>
            <a:ext cx="5791200" cy="6858000"/>
          </a:xfrm>
          <a:custGeom>
            <a:avLst/>
            <a:gdLst/>
            <a:ahLst/>
            <a:cxnLst/>
            <a:rect l="l" t="t" r="r" b="b"/>
            <a:pathLst>
              <a:path w="4922520" h="6385559">
                <a:moveTo>
                  <a:pt x="4922520" y="0"/>
                </a:moveTo>
                <a:lnTo>
                  <a:pt x="0" y="0"/>
                </a:lnTo>
                <a:lnTo>
                  <a:pt x="0" y="6385560"/>
                </a:lnTo>
                <a:lnTo>
                  <a:pt x="4922520" y="6385560"/>
                </a:lnTo>
                <a:lnTo>
                  <a:pt x="4922520" y="0"/>
                </a:lnTo>
                <a:close/>
              </a:path>
            </a:pathLst>
          </a:custGeom>
          <a:solidFill>
            <a:srgbClr val="FFDB91"/>
          </a:solidFill>
        </p:spPr>
        <p:txBody>
          <a:bodyPr wrap="square" lIns="0" tIns="0" rIns="0" bIns="0" rtlCol="0"/>
          <a:lstStyle/>
          <a:p>
            <a:endParaRPr/>
          </a:p>
        </p:txBody>
      </p:sp>
      <p:sp>
        <p:nvSpPr>
          <p:cNvPr id="11" name="object 5">
            <a:extLst>
              <a:ext uri="{FF2B5EF4-FFF2-40B4-BE49-F238E27FC236}">
                <a16:creationId xmlns:a16="http://schemas.microsoft.com/office/drawing/2014/main" id="{C0C725E8-3C83-BD0F-8AF7-753A805B86F0}"/>
              </a:ext>
            </a:extLst>
          </p:cNvPr>
          <p:cNvSpPr txBox="1">
            <a:spLocks noGrp="1"/>
          </p:cNvSpPr>
          <p:nvPr>
            <p:ph type="title"/>
          </p:nvPr>
        </p:nvSpPr>
        <p:spPr>
          <a:xfrm>
            <a:off x="4114800" y="524497"/>
            <a:ext cx="5791200" cy="378437"/>
          </a:xfrm>
          <a:prstGeom prst="rect">
            <a:avLst/>
          </a:prstGeom>
        </p:spPr>
        <p:txBody>
          <a:bodyPr vert="horz" wrap="square" lIns="0" tIns="12065" rIns="0" bIns="0" rtlCol="0">
            <a:spAutoFit/>
          </a:bodyPr>
          <a:lstStyle/>
          <a:p>
            <a:pPr marR="5080" indent="11113" algn="ctr">
              <a:lnSpc>
                <a:spcPct val="80000"/>
              </a:lnSpc>
              <a:spcBef>
                <a:spcPts val="95"/>
              </a:spcBef>
            </a:pPr>
            <a:r>
              <a:rPr lang="en-GB" sz="2800" spc="-20" dirty="0">
                <a:solidFill>
                  <a:srgbClr val="000000"/>
                </a:solidFill>
                <a:latin typeface="BioRhyme ExtraBold" panose="00000900000000000000" pitchFamily="2" charset="0"/>
                <a:ea typeface="BioRhyme" panose="00000500000000000000" pitchFamily="2" charset="0"/>
                <a:cs typeface="InterFace Black"/>
              </a:rPr>
              <a:t>HOT BUFFET</a:t>
            </a:r>
            <a:endParaRPr sz="2800" dirty="0">
              <a:latin typeface="BioRhyme" panose="00000500000000000000" pitchFamily="2" charset="0"/>
              <a:ea typeface="BioRhyme" panose="00000500000000000000" pitchFamily="2" charset="0"/>
              <a:cs typeface="InterFace Black"/>
            </a:endParaRPr>
          </a:p>
        </p:txBody>
      </p:sp>
      <p:sp>
        <p:nvSpPr>
          <p:cNvPr id="13" name="object 7">
            <a:extLst>
              <a:ext uri="{FF2B5EF4-FFF2-40B4-BE49-F238E27FC236}">
                <a16:creationId xmlns:a16="http://schemas.microsoft.com/office/drawing/2014/main" id="{2D44FD7D-031A-525A-B091-9F95E041061C}"/>
              </a:ext>
            </a:extLst>
          </p:cNvPr>
          <p:cNvSpPr txBox="1"/>
          <p:nvPr/>
        </p:nvSpPr>
        <p:spPr>
          <a:xfrm>
            <a:off x="4451858" y="1417957"/>
            <a:ext cx="5117084" cy="5676554"/>
          </a:xfrm>
          <a:prstGeom prst="rect">
            <a:avLst/>
          </a:prstGeom>
        </p:spPr>
        <p:txBody>
          <a:bodyPr vert="horz" wrap="square" lIns="0" tIns="13335" rIns="0" bIns="0" rtlCol="0">
            <a:spAutoFit/>
          </a:bodyPr>
          <a:lstStyle/>
          <a:p>
            <a:pPr marL="25400"/>
            <a:r>
              <a:rPr lang="en-GB" sz="1000" b="1" dirty="0">
                <a:latin typeface="Hypatia Sans Pro Light" panose="020B0302020204020303" pitchFamily="34" charset="0"/>
                <a:cs typeface="InterFace Light"/>
              </a:rPr>
              <a:t>One main course  plus one main vegetarian course			£33.95</a:t>
            </a:r>
          </a:p>
          <a:p>
            <a:pPr marL="25400"/>
            <a:r>
              <a:rPr lang="en-GB" sz="1000" b="1" dirty="0">
                <a:latin typeface="Hypatia Sans Pro Light" panose="020B0302020204020303" pitchFamily="34" charset="0"/>
                <a:cs typeface="InterFace Light"/>
              </a:rPr>
              <a:t>Minimum of 10 people, 1 main item, 1 vegetable option, </a:t>
            </a:r>
          </a:p>
          <a:p>
            <a:pPr marL="25400"/>
            <a:r>
              <a:rPr lang="en-GB" sz="1000" b="1" dirty="0">
                <a:latin typeface="Hypatia Sans Pro Light" panose="020B0302020204020303" pitchFamily="34" charset="0"/>
                <a:cs typeface="InterFace Light"/>
              </a:rPr>
              <a:t>Chef’s salad, breads and dessert</a:t>
            </a:r>
          </a:p>
          <a:p>
            <a:pPr marL="25400"/>
            <a:endParaRPr lang="en-GB" sz="1000" b="1" dirty="0">
              <a:latin typeface="Hypatia Sans Pro Black" panose="020B0902020204020303" pitchFamily="34" charset="0"/>
              <a:cs typeface="InterFace Light"/>
            </a:endParaRPr>
          </a:p>
          <a:p>
            <a:pPr marL="25400"/>
            <a:r>
              <a:rPr lang="en-GB" sz="1000" dirty="0">
                <a:latin typeface="Hypatia Sans Pro Black" panose="020B0902020204020303" pitchFamily="34" charset="0"/>
                <a:cs typeface="InterFace Light"/>
              </a:rPr>
              <a:t>Below is a sample selection, but Chef’s choice will be provided on the day</a:t>
            </a:r>
          </a:p>
          <a:p>
            <a:pPr marL="25400"/>
            <a:endParaRPr lang="en-GB" sz="1000" dirty="0">
              <a:latin typeface="Hypatia Sans Pro Black" panose="020B0902020204020303" pitchFamily="34" charset="0"/>
              <a:cs typeface="InterFace Light"/>
            </a:endParaRPr>
          </a:p>
          <a:p>
            <a:pPr marL="25400"/>
            <a:r>
              <a:rPr lang="en-GB" sz="1000" dirty="0">
                <a:latin typeface="Hypatia Sans Pro Black" panose="020B0902020204020303" pitchFamily="34" charset="0"/>
                <a:cs typeface="InterFace Light"/>
              </a:rPr>
              <a:t>FROM THE FARM</a:t>
            </a:r>
          </a:p>
          <a:p>
            <a:pPr marL="25400"/>
            <a:r>
              <a:rPr lang="en-GB" sz="1000" dirty="0">
                <a:latin typeface="Hypatia Sans Pro Light" panose="020B0302020204020303" pitchFamily="34" charset="0"/>
                <a:cs typeface="InterFace Light"/>
              </a:rPr>
              <a:t>Beef lasagne</a:t>
            </a:r>
          </a:p>
          <a:p>
            <a:pPr marL="25400"/>
            <a:r>
              <a:rPr lang="en-GB" sz="1000" dirty="0">
                <a:latin typeface="Hypatia Sans Pro Light" panose="020B0302020204020303" pitchFamily="34" charset="0"/>
                <a:cs typeface="InterFace Light"/>
              </a:rPr>
              <a:t>Fragrant Thai green chicken curry with roasted peanuts and coriander (h) </a:t>
            </a:r>
          </a:p>
          <a:p>
            <a:pPr marL="25400"/>
            <a:endParaRPr lang="en-GB" sz="1000" dirty="0">
              <a:latin typeface="Hypatia Sans Pro Light" panose="020B0302020204020303" pitchFamily="34" charset="0"/>
              <a:cs typeface="InterFace Light"/>
            </a:endParaRPr>
          </a:p>
          <a:p>
            <a:pPr marL="25400"/>
            <a:r>
              <a:rPr lang="en-GB" sz="1000" dirty="0">
                <a:latin typeface="Hypatia Sans Pro Black" panose="020B0902020204020303" pitchFamily="34" charset="0"/>
                <a:cs typeface="InterFace Light"/>
              </a:rPr>
              <a:t>FROM THE SEA</a:t>
            </a:r>
            <a:endParaRPr lang="en-GB" sz="1000" dirty="0">
              <a:latin typeface="Hypatia Sans Pro Light" panose="020B0302020204020303" pitchFamily="34" charset="0"/>
              <a:cs typeface="InterFace Light"/>
            </a:endParaRPr>
          </a:p>
          <a:p>
            <a:pPr marL="25400"/>
            <a:r>
              <a:rPr lang="en-GB" sz="1000" dirty="0">
                <a:latin typeface="Hypatia Sans Pro Light" panose="020B0302020204020303" pitchFamily="34" charset="0"/>
                <a:cs typeface="InterFace Light"/>
              </a:rPr>
              <a:t>Teriyaki salmon pieces on a bed of bean shoots, </a:t>
            </a:r>
            <a:r>
              <a:rPr lang="en-GB" sz="1000" dirty="0" err="1">
                <a:latin typeface="Hypatia Sans Pro Light" panose="020B0302020204020303" pitchFamily="34" charset="0"/>
                <a:cs typeface="InterFace Light"/>
              </a:rPr>
              <a:t>pak</a:t>
            </a:r>
            <a:r>
              <a:rPr lang="en-GB" sz="1000" dirty="0">
                <a:latin typeface="Hypatia Sans Pro Light" panose="020B0302020204020303" pitchFamily="34" charset="0"/>
                <a:cs typeface="InterFace Light"/>
              </a:rPr>
              <a:t> </a:t>
            </a:r>
            <a:r>
              <a:rPr lang="en-GB" sz="1000" dirty="0" err="1">
                <a:latin typeface="Hypatia Sans Pro Light" panose="020B0302020204020303" pitchFamily="34" charset="0"/>
                <a:cs typeface="InterFace Light"/>
              </a:rPr>
              <a:t>choi</a:t>
            </a:r>
            <a:r>
              <a:rPr lang="en-GB" sz="1000" dirty="0">
                <a:latin typeface="Hypatia Sans Pro Light" panose="020B0302020204020303" pitchFamily="34" charset="0"/>
                <a:cs typeface="InterFace Light"/>
              </a:rPr>
              <a:t> and plum dressing</a:t>
            </a:r>
          </a:p>
          <a:p>
            <a:pPr marL="25400"/>
            <a:r>
              <a:rPr lang="en-GB" sz="1000" dirty="0">
                <a:latin typeface="Hypatia Sans Pro Light" panose="020B0302020204020303" pitchFamily="34" charset="0"/>
                <a:cs typeface="InterFace Light"/>
              </a:rPr>
              <a:t>Pan –fried cod fillet, lemon zest and dill</a:t>
            </a:r>
          </a:p>
          <a:p>
            <a:pPr marL="25400"/>
            <a:endParaRPr lang="en-GB" sz="1000" dirty="0">
              <a:latin typeface="Hypatia Sans Pro Light" panose="020B0302020204020303" pitchFamily="34" charset="0"/>
              <a:cs typeface="InterFace Light"/>
            </a:endParaRPr>
          </a:p>
          <a:p>
            <a:pPr marL="25400"/>
            <a:r>
              <a:rPr lang="en-GB" sz="1000" dirty="0">
                <a:latin typeface="Hypatia Sans Pro Black" panose="020B0902020204020303" pitchFamily="34" charset="0"/>
                <a:cs typeface="InterFace Light"/>
              </a:rPr>
              <a:t>FROM THE FIELD</a:t>
            </a:r>
          </a:p>
          <a:p>
            <a:pPr marL="25400"/>
            <a:r>
              <a:rPr lang="en-GB" sz="1000" dirty="0">
                <a:latin typeface="Hypatia Sans Pro Light" panose="020B0302020204020303" pitchFamily="34" charset="0"/>
                <a:cs typeface="InterFace Light"/>
              </a:rPr>
              <a:t>Sweet potato and lentil spiced curry in coconut milk (vg)</a:t>
            </a:r>
          </a:p>
          <a:p>
            <a:pPr marL="25400"/>
            <a:r>
              <a:rPr lang="en-GB" sz="1000" dirty="0">
                <a:latin typeface="Hypatia Sans Pro Light" panose="020B0302020204020303" pitchFamily="34" charset="0"/>
                <a:cs typeface="InterFace Light"/>
              </a:rPr>
              <a:t>Macaroni, Cheddar cheese and tomato bake (v)</a:t>
            </a:r>
          </a:p>
          <a:p>
            <a:pPr marL="25400"/>
            <a:endParaRPr lang="en-GB" sz="1000" dirty="0">
              <a:latin typeface="Hypatia Sans Pro Light" panose="020B0302020204020303" pitchFamily="34" charset="0"/>
              <a:cs typeface="InterFace Light"/>
            </a:endParaRPr>
          </a:p>
          <a:p>
            <a:pPr marL="25400"/>
            <a:r>
              <a:rPr lang="en-GB" sz="1000" dirty="0">
                <a:latin typeface="Hypatia Sans Pro Black" panose="020B0902020204020303" pitchFamily="34" charset="0"/>
                <a:cs typeface="InterFace Light"/>
              </a:rPr>
              <a:t>FROM THE VEGETABLE PATCH</a:t>
            </a:r>
          </a:p>
          <a:p>
            <a:pPr marL="25400"/>
            <a:r>
              <a:rPr lang="en-GB" sz="1000" dirty="0">
                <a:latin typeface="Hypatia Sans Pro Light" panose="020B0302020204020303" pitchFamily="34" charset="0"/>
                <a:cs typeface="InterFace Light"/>
              </a:rPr>
              <a:t>Steamed new potatoes (vg)</a:t>
            </a:r>
          </a:p>
          <a:p>
            <a:pPr marL="25400"/>
            <a:r>
              <a:rPr lang="en-GB" sz="1000" dirty="0">
                <a:latin typeface="Hypatia Sans Pro Light" panose="020B0302020204020303" pitchFamily="34" charset="0"/>
                <a:cs typeface="InterFace Light"/>
              </a:rPr>
              <a:t>Herbed couscous (vg)</a:t>
            </a:r>
          </a:p>
          <a:p>
            <a:pPr marL="25400"/>
            <a:r>
              <a:rPr lang="en-GB" sz="1000" dirty="0">
                <a:latin typeface="Hypatia Sans Pro Light" panose="020B0302020204020303" pitchFamily="34" charset="0"/>
                <a:cs typeface="InterFace Light"/>
              </a:rPr>
              <a:t>Vegetable medley (vg)</a:t>
            </a:r>
          </a:p>
          <a:p>
            <a:pPr marL="25400"/>
            <a:endParaRPr lang="en-GB" sz="1000" dirty="0">
              <a:latin typeface="Hypatia Sans Pro Light" panose="020B0302020204020303" pitchFamily="34" charset="0"/>
              <a:cs typeface="InterFace Light"/>
            </a:endParaRPr>
          </a:p>
          <a:p>
            <a:pPr marL="25400"/>
            <a:r>
              <a:rPr lang="en-GB" sz="1000" dirty="0">
                <a:latin typeface="Hypatia Sans Pro Black" panose="020B0902020204020303" pitchFamily="34" charset="0"/>
                <a:cs typeface="InterFace Light"/>
              </a:rPr>
              <a:t>DESSERT</a:t>
            </a:r>
          </a:p>
          <a:p>
            <a:pPr marL="25400"/>
            <a:r>
              <a:rPr lang="en-GB" sz="1000" dirty="0">
                <a:latin typeface="Hypatia Sans Pro Light" panose="020B0302020204020303" pitchFamily="34" charset="0"/>
                <a:cs typeface="InterFace Light"/>
              </a:rPr>
              <a:t>Sticky toffee pudding with toffee sauce (v)</a:t>
            </a:r>
          </a:p>
          <a:p>
            <a:pPr marL="25400"/>
            <a:r>
              <a:rPr lang="en-GB" sz="1000" dirty="0">
                <a:latin typeface="Hypatia Sans Pro Light" panose="020B0302020204020303" pitchFamily="34" charset="0"/>
                <a:cs typeface="InterFace Light"/>
              </a:rPr>
              <a:t>Triple chocolate mousse, popping candy and chocolate shards (v)</a:t>
            </a:r>
          </a:p>
          <a:p>
            <a:pPr marL="25400"/>
            <a:r>
              <a:rPr lang="en-GB" sz="1000" dirty="0">
                <a:latin typeface="Hypatia Sans Pro Light" panose="020B0302020204020303" pitchFamily="34" charset="0"/>
                <a:cs typeface="InterFace Light"/>
              </a:rPr>
              <a:t>Seasonal fruit bowl  (vg)</a:t>
            </a:r>
          </a:p>
          <a:p>
            <a:pPr marL="25400"/>
            <a:endParaRPr lang="en-GB" sz="1000" dirty="0">
              <a:latin typeface="Hypatia Sans Pro Light" panose="020B0302020204020303" pitchFamily="34" charset="0"/>
              <a:cs typeface="InterFace Light"/>
            </a:endParaRPr>
          </a:p>
          <a:p>
            <a:pPr marL="25400"/>
            <a:r>
              <a:rPr lang="en-GB" sz="1000" b="1" dirty="0">
                <a:latin typeface="Hypatia Sans Pro Light" panose="020B0302020204020303" pitchFamily="34" charset="0"/>
                <a:cs typeface="InterFace Light"/>
              </a:rPr>
              <a:t>Gluten  Free option available</a:t>
            </a:r>
          </a:p>
          <a:p>
            <a:pPr marL="25400"/>
            <a:endParaRPr lang="en-GB" sz="1000" dirty="0">
              <a:latin typeface="Hypatia Sans Pro Light" panose="020B0302020204020303" pitchFamily="34" charset="0"/>
              <a:cs typeface="InterFace Light"/>
            </a:endParaRPr>
          </a:p>
          <a:p>
            <a:pPr marL="25400"/>
            <a:r>
              <a:rPr lang="en-GB" sz="1000" b="1" dirty="0">
                <a:latin typeface="Hypatia Sans Pro Light" panose="020B0302020204020303" pitchFamily="34" charset="0"/>
                <a:cs typeface="InterFace Light"/>
              </a:rPr>
              <a:t>Exclusive </a:t>
            </a:r>
            <a:r>
              <a:rPr lang="en-GB" sz="1000" b="1">
                <a:latin typeface="Hypatia Sans Pro Light" panose="020B0302020204020303" pitchFamily="34" charset="0"/>
                <a:cs typeface="InterFace Light"/>
              </a:rPr>
              <a:t>of VAT</a:t>
            </a:r>
          </a:p>
          <a:p>
            <a:pPr marL="25400"/>
            <a:endParaRPr lang="en-GB" sz="1000" b="1">
              <a:latin typeface="Hypatia Sans Pro Light" panose="020B0302020204020303" pitchFamily="34" charset="0"/>
              <a:cs typeface="InterFace Light"/>
            </a:endParaRPr>
          </a:p>
          <a:p>
            <a:pPr marL="12700" marR="5080">
              <a:lnSpc>
                <a:spcPct val="95000"/>
              </a:lnSpc>
            </a:pPr>
            <a:r>
              <a:rPr lang="en-GB" sz="800" b="1">
                <a:latin typeface="Hypatia Sans Pro Light" panose="020B0302020204020303" pitchFamily="34" charset="0"/>
                <a:cs typeface="InterFace Light"/>
              </a:rPr>
              <a:t> (V) Vegetarian (VG) Vegan (GF) Gluten Free (H) Halal</a:t>
            </a:r>
          </a:p>
          <a:p>
            <a:pPr marL="12700" marR="5080">
              <a:lnSpc>
                <a:spcPct val="95000"/>
              </a:lnSpc>
            </a:pPr>
            <a:r>
              <a:rPr lang="en-GB" sz="800" b="1">
                <a:latin typeface="Hypatia Sans Pro Light" panose="020B0302020204020303" pitchFamily="34" charset="0"/>
                <a:cs typeface="InterFace Light"/>
              </a:rPr>
              <a:t>Our food may contain nuts, deratives of nuts or other allergens, if you suffer from an allergy please notify a manager.  We are happy to cater for dietary requirements.</a:t>
            </a:r>
          </a:p>
          <a:p>
            <a:pPr marL="25400"/>
            <a:endParaRPr lang="en-GB" sz="1000" b="1" dirty="0">
              <a:latin typeface="Hypatia Sans Pro Light" panose="020B0302020204020303" pitchFamily="34" charset="0"/>
              <a:cs typeface="InterFace Light"/>
            </a:endParaRPr>
          </a:p>
          <a:p>
            <a:pPr marL="12700" marR="5080">
              <a:lnSpc>
                <a:spcPct val="95000"/>
              </a:lnSpc>
            </a:pPr>
            <a:r>
              <a:rPr lang="en-GB" sz="1000" dirty="0">
                <a:latin typeface="Hypatia Sans Pro Light" panose="020B0302020204020303" pitchFamily="34" charset="0"/>
                <a:cs typeface="InterFace Light"/>
              </a:rPr>
              <a:t>	</a:t>
            </a:r>
          </a:p>
        </p:txBody>
      </p:sp>
    </p:spTree>
    <p:extLst>
      <p:ext uri="{BB962C8B-B14F-4D97-AF65-F5344CB8AC3E}">
        <p14:creationId xmlns:p14="http://schemas.microsoft.com/office/powerpoint/2010/main" val="1133346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rotWithShape="1">
          <a:blip r:embed="rId2" cstate="print"/>
          <a:srcRect l="53846" r="2308"/>
          <a:stretch/>
        </p:blipFill>
        <p:spPr>
          <a:xfrm>
            <a:off x="5562600" y="0"/>
            <a:ext cx="4343400" cy="6858000"/>
          </a:xfrm>
          <a:prstGeom prst="rect">
            <a:avLst/>
          </a:prstGeom>
        </p:spPr>
      </p:pic>
      <p:sp>
        <p:nvSpPr>
          <p:cNvPr id="7" name="object 4">
            <a:extLst>
              <a:ext uri="{FF2B5EF4-FFF2-40B4-BE49-F238E27FC236}">
                <a16:creationId xmlns:a16="http://schemas.microsoft.com/office/drawing/2014/main" id="{B6BA9375-3CE6-1300-300D-E0AA1AD7A911}"/>
              </a:ext>
            </a:extLst>
          </p:cNvPr>
          <p:cNvSpPr/>
          <p:nvPr/>
        </p:nvSpPr>
        <p:spPr>
          <a:xfrm>
            <a:off x="0" y="0"/>
            <a:ext cx="5791200" cy="6858000"/>
          </a:xfrm>
          <a:custGeom>
            <a:avLst/>
            <a:gdLst/>
            <a:ahLst/>
            <a:cxnLst/>
            <a:rect l="l" t="t" r="r" b="b"/>
            <a:pathLst>
              <a:path w="4922520" h="6385559">
                <a:moveTo>
                  <a:pt x="4922520" y="0"/>
                </a:moveTo>
                <a:lnTo>
                  <a:pt x="0" y="0"/>
                </a:lnTo>
                <a:lnTo>
                  <a:pt x="0" y="6385560"/>
                </a:lnTo>
                <a:lnTo>
                  <a:pt x="4922520" y="6385560"/>
                </a:lnTo>
                <a:lnTo>
                  <a:pt x="4922520" y="0"/>
                </a:lnTo>
                <a:close/>
              </a:path>
            </a:pathLst>
          </a:custGeom>
          <a:solidFill>
            <a:srgbClr val="FFDB91"/>
          </a:solidFill>
        </p:spPr>
        <p:txBody>
          <a:bodyPr wrap="square" lIns="0" tIns="0" rIns="0" bIns="0" rtlCol="0"/>
          <a:lstStyle/>
          <a:p>
            <a:endParaRPr/>
          </a:p>
        </p:txBody>
      </p:sp>
      <p:sp>
        <p:nvSpPr>
          <p:cNvPr id="2" name="object 5">
            <a:extLst>
              <a:ext uri="{FF2B5EF4-FFF2-40B4-BE49-F238E27FC236}">
                <a16:creationId xmlns:a16="http://schemas.microsoft.com/office/drawing/2014/main" id="{A54AA8FE-0DC7-A983-9DFF-68C889B6EE09}"/>
              </a:ext>
            </a:extLst>
          </p:cNvPr>
          <p:cNvSpPr txBox="1">
            <a:spLocks/>
          </p:cNvSpPr>
          <p:nvPr/>
        </p:nvSpPr>
        <p:spPr>
          <a:xfrm>
            <a:off x="597916" y="851586"/>
            <a:ext cx="4812284" cy="618503"/>
          </a:xfrm>
          <a:prstGeom prst="rect">
            <a:avLst/>
          </a:prstGeom>
        </p:spPr>
        <p:txBody>
          <a:bodyPr vert="horz" wrap="square" lIns="0" tIns="12065" rIns="0" bIns="0" rtlCol="0">
            <a:spAutoFit/>
          </a:bodyPr>
          <a:lstStyle>
            <a:lvl1pPr>
              <a:defRPr sz="6350" b="1" i="0">
                <a:solidFill>
                  <a:schemeClr val="bg1"/>
                </a:solidFill>
                <a:latin typeface="InterFace XBold"/>
                <a:ea typeface="+mj-ea"/>
                <a:cs typeface="InterFace XBold"/>
              </a:defRPr>
            </a:lvl1pPr>
          </a:lstStyle>
          <a:p>
            <a:pPr marR="5080" indent="11113" algn="ctr">
              <a:lnSpc>
                <a:spcPct val="80000"/>
              </a:lnSpc>
              <a:spcBef>
                <a:spcPts val="95"/>
              </a:spcBef>
            </a:pPr>
            <a:r>
              <a:rPr lang="en-GB" sz="2800" kern="0" spc="-20" dirty="0">
                <a:solidFill>
                  <a:srgbClr val="000000"/>
                </a:solidFill>
                <a:latin typeface="BioRhyme ExtraBold" panose="00000900000000000000" pitchFamily="2" charset="0"/>
                <a:ea typeface="BioRhyme ExtraBold" panose="00000900000000000000" pitchFamily="2" charset="0"/>
                <a:cs typeface="InterFace Black"/>
              </a:rPr>
              <a:t>FORCE MAJEURE</a:t>
            </a:r>
            <a:br>
              <a:rPr lang="en-GB" sz="3600" kern="0" spc="-20" dirty="0">
                <a:solidFill>
                  <a:srgbClr val="000000"/>
                </a:solidFill>
                <a:latin typeface="BioRhyme ExtraBold" panose="00000900000000000000" pitchFamily="2" charset="0"/>
                <a:ea typeface="BioRhyme ExtraBold" panose="00000900000000000000" pitchFamily="2" charset="0"/>
                <a:cs typeface="InterFace Black"/>
              </a:rPr>
            </a:br>
            <a:endParaRPr lang="en-GB" sz="2000" kern="0" dirty="0">
              <a:latin typeface="BioRhyme" panose="00000500000000000000" pitchFamily="2" charset="0"/>
              <a:ea typeface="BioRhyme" panose="00000500000000000000" pitchFamily="2" charset="0"/>
              <a:cs typeface="InterFace Black"/>
            </a:endParaRPr>
          </a:p>
        </p:txBody>
      </p:sp>
      <p:sp>
        <p:nvSpPr>
          <p:cNvPr id="4" name="object 7">
            <a:extLst>
              <a:ext uri="{FF2B5EF4-FFF2-40B4-BE49-F238E27FC236}">
                <a16:creationId xmlns:a16="http://schemas.microsoft.com/office/drawing/2014/main" id="{3C868121-11EB-F490-FA39-B7792D46D7D0}"/>
              </a:ext>
            </a:extLst>
          </p:cNvPr>
          <p:cNvSpPr txBox="1"/>
          <p:nvPr/>
        </p:nvSpPr>
        <p:spPr>
          <a:xfrm>
            <a:off x="597916" y="1720040"/>
            <a:ext cx="4888484" cy="4160754"/>
          </a:xfrm>
          <a:prstGeom prst="rect">
            <a:avLst/>
          </a:prstGeom>
        </p:spPr>
        <p:txBody>
          <a:bodyPr vert="horz" wrap="square" lIns="0" tIns="13335" rIns="0" bIns="0" rtlCol="0">
            <a:spAutoFit/>
          </a:bodyPr>
          <a:lstStyle/>
          <a:p>
            <a:pPr marL="25400"/>
            <a:r>
              <a:rPr lang="en-GB" sz="1000" dirty="0">
                <a:latin typeface="Hypatia Sans Pro Light" panose="020B0302020204020303" pitchFamily="34" charset="0"/>
                <a:cs typeface="InterFace Light"/>
              </a:rPr>
              <a:t>1. Seasoned shall not be liable for any delay or for non-performance of its obligations under this agreement for as long as this is due to a Force Majeure event. </a:t>
            </a:r>
          </a:p>
          <a:p>
            <a:pPr marL="25400"/>
            <a:endParaRPr lang="en-GB" sz="1000" dirty="0">
              <a:latin typeface="Hypatia Sans Pro Light" panose="020B0302020204020303" pitchFamily="34" charset="0"/>
              <a:cs typeface="InterFace Light"/>
            </a:endParaRPr>
          </a:p>
          <a:p>
            <a:pPr marL="25400"/>
            <a:r>
              <a:rPr lang="en-GB" sz="1000" dirty="0">
                <a:latin typeface="Hypatia Sans Pro Light" panose="020B0302020204020303" pitchFamily="34" charset="0"/>
                <a:cs typeface="InterFace Light"/>
              </a:rPr>
              <a:t>2. Force Majeure event means "Force Majeure Event" means any event or circumstance which is beyond the reasonable control of the affected party and which is not attributable to any wilful act, neglect, or failure to take reasonable preventative action by the affected party and includes (insofar as it is beyond such control and not so attributable) an event which falls into one or more of the following categories:</a:t>
            </a:r>
          </a:p>
          <a:p>
            <a:pPr marL="25400"/>
            <a:endParaRPr lang="en-GB" sz="1000" dirty="0">
              <a:latin typeface="Hypatia Sans Pro Light" panose="020B0302020204020303" pitchFamily="34" charset="0"/>
              <a:cs typeface="InterFace Light"/>
            </a:endParaRPr>
          </a:p>
          <a:p>
            <a:pPr marL="25400"/>
            <a:r>
              <a:rPr lang="en-GB" sz="1000" dirty="0">
                <a:latin typeface="Hypatia Sans Pro Light" panose="020B0302020204020303" pitchFamily="34" charset="0"/>
                <a:cs typeface="InterFace Light"/>
              </a:rPr>
              <a:t>(a) lock out, work stoppages, slowdowns or any other industrial or labour dispute (excluding, in all cases, any such circumstances to the extent such circumstances involves the employees, agents, subcontractors and/or other suppliers of the affected party);</a:t>
            </a:r>
          </a:p>
          <a:p>
            <a:pPr marL="25400"/>
            <a:r>
              <a:rPr lang="en-GB" sz="1000" dirty="0">
                <a:latin typeface="Hypatia Sans Pro Light" panose="020B0302020204020303" pitchFamily="34" charset="0"/>
                <a:cs typeface="InterFace Light"/>
              </a:rPr>
              <a:t>(b) act of God, fire, explosion, collapse of buildings, flood, storm, earthquake, extreme adverse weather conditions;</a:t>
            </a:r>
          </a:p>
          <a:p>
            <a:pPr marL="25400"/>
            <a:r>
              <a:rPr lang="en-GB" sz="1000" dirty="0">
                <a:latin typeface="Hypatia Sans Pro Light" panose="020B0302020204020303" pitchFamily="34" charset="0"/>
                <a:cs typeface="InterFace Light"/>
              </a:rPr>
              <a:t>(c) war, hostilities, military action, riot, civil commotion, terrorism;</a:t>
            </a:r>
          </a:p>
          <a:p>
            <a:pPr marL="25400"/>
            <a:r>
              <a:rPr lang="en-GB" sz="1000" dirty="0">
                <a:latin typeface="Hypatia Sans Pro Light" panose="020B0302020204020303" pitchFamily="34" charset="0"/>
                <a:cs typeface="InterFace Light"/>
              </a:rPr>
              <a:t>(d) epidemic or pandemic;</a:t>
            </a:r>
          </a:p>
          <a:p>
            <a:pPr marL="25400"/>
            <a:r>
              <a:rPr lang="en-GB" sz="1000" dirty="0">
                <a:latin typeface="Hypatia Sans Pro Light" panose="020B0302020204020303" pitchFamily="34" charset="0"/>
                <a:cs typeface="InterFace Light"/>
              </a:rPr>
              <a:t>(e) nuclear, chemical, or biological contamination or sonic boom;</a:t>
            </a:r>
          </a:p>
          <a:p>
            <a:pPr marL="25400"/>
            <a:r>
              <a:rPr lang="en-GB" sz="1000" dirty="0">
                <a:latin typeface="Hypatia Sans Pro Light" panose="020B0302020204020303" pitchFamily="34" charset="0"/>
                <a:cs typeface="InterFace Light"/>
              </a:rPr>
              <a:t>(f) explosion or malicious damage;</a:t>
            </a:r>
          </a:p>
          <a:p>
            <a:pPr marL="25400"/>
            <a:r>
              <a:rPr lang="en-GB" sz="1000" dirty="0">
                <a:latin typeface="Hypatia Sans Pro Light" panose="020B0302020204020303" pitchFamily="34" charset="0"/>
                <a:cs typeface="InterFace Light"/>
              </a:rPr>
              <a:t>(g) any action taken by a government or public authority, including imposing a lockdown, an embargo, export or import restriction, quota or other restriction or prohibition, or the failure to grant any necessary licence or consent. </a:t>
            </a:r>
          </a:p>
          <a:p>
            <a:pPr marL="25400"/>
            <a:endParaRPr lang="en-GB" sz="1000" dirty="0">
              <a:latin typeface="Hypatia Sans Pro Light" panose="020B0302020204020303" pitchFamily="34" charset="0"/>
              <a:cs typeface="InterFace Light"/>
            </a:endParaRPr>
          </a:p>
          <a:p>
            <a:pPr marL="25400"/>
            <a:r>
              <a:rPr lang="en-GB" sz="1000" dirty="0">
                <a:latin typeface="Hypatia Sans Pro Light" panose="020B0302020204020303" pitchFamily="34" charset="0"/>
                <a:cs typeface="InterFace Light"/>
              </a:rPr>
              <a:t>3. Where Seasoned is delayed or prevented from performing its obligations under this agreement by a Force Majeure Event, then Seasoned shall as soon as reasonably possible inform the other party of the Force Majeure Event and of its impact. Seasoned shall use best endeavours to mitigate the effect of the Force Majeure Event. </a:t>
            </a:r>
          </a:p>
          <a:p>
            <a:pPr marL="12700" marR="5080">
              <a:lnSpc>
                <a:spcPct val="95000"/>
              </a:lnSpc>
            </a:pPr>
            <a:r>
              <a:rPr lang="en-GB" sz="1000" dirty="0">
                <a:latin typeface="Hypatia Sans Pro Light" panose="020B0302020204020303" pitchFamily="34" charset="0"/>
                <a:cs typeface="InterFace Light"/>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a:extLst>
              <a:ext uri="{FF2B5EF4-FFF2-40B4-BE49-F238E27FC236}">
                <a16:creationId xmlns:a16="http://schemas.microsoft.com/office/drawing/2014/main" id="{82495900-7C8B-2CE9-1030-362644D999EA}"/>
              </a:ext>
            </a:extLst>
          </p:cNvPr>
          <p:cNvSpPr/>
          <p:nvPr/>
        </p:nvSpPr>
        <p:spPr>
          <a:xfrm>
            <a:off x="0" y="0"/>
            <a:ext cx="9906000" cy="6858000"/>
          </a:xfrm>
          <a:custGeom>
            <a:avLst/>
            <a:gdLst/>
            <a:ahLst/>
            <a:cxnLst/>
            <a:rect l="l" t="t" r="r" b="b"/>
            <a:pathLst>
              <a:path w="4922520" h="6385559">
                <a:moveTo>
                  <a:pt x="4922520" y="0"/>
                </a:moveTo>
                <a:lnTo>
                  <a:pt x="0" y="0"/>
                </a:lnTo>
                <a:lnTo>
                  <a:pt x="0" y="6385560"/>
                </a:lnTo>
                <a:lnTo>
                  <a:pt x="4922520" y="6385560"/>
                </a:lnTo>
                <a:lnTo>
                  <a:pt x="4922520" y="0"/>
                </a:lnTo>
                <a:close/>
              </a:path>
            </a:pathLst>
          </a:custGeom>
          <a:solidFill>
            <a:srgbClr val="FFDB91"/>
          </a:solidFill>
        </p:spPr>
        <p:txBody>
          <a:bodyPr wrap="square" lIns="0" tIns="0" rIns="0" bIns="0" rtlCol="0"/>
          <a:lstStyle/>
          <a:p>
            <a:endParaRPr/>
          </a:p>
        </p:txBody>
      </p:sp>
      <p:sp>
        <p:nvSpPr>
          <p:cNvPr id="3" name="Text Placeholder 2">
            <a:extLst>
              <a:ext uri="{FF2B5EF4-FFF2-40B4-BE49-F238E27FC236}">
                <a16:creationId xmlns:a16="http://schemas.microsoft.com/office/drawing/2014/main" id="{7A70E5BC-0D6E-B985-A418-5725D15D16F7}"/>
              </a:ext>
            </a:extLst>
          </p:cNvPr>
          <p:cNvSpPr>
            <a:spLocks noGrp="1"/>
          </p:cNvSpPr>
          <p:nvPr>
            <p:ph type="body" idx="1"/>
          </p:nvPr>
        </p:nvSpPr>
        <p:spPr>
          <a:xfrm>
            <a:off x="685800" y="1371600"/>
            <a:ext cx="8534400" cy="5386090"/>
          </a:xfrm>
        </p:spPr>
        <p:txBody>
          <a:bodyPr/>
          <a:lstStyle/>
          <a:p>
            <a:r>
              <a:rPr lang="en-GB" sz="1000" dirty="0">
                <a:effectLst/>
                <a:latin typeface="Hypatia Sans Pro Light" panose="020B0302020204020303" pitchFamily="34" charset="0"/>
                <a:ea typeface="Calibri" panose="020F0502020204030204" pitchFamily="34" charset="0"/>
              </a:rPr>
              <a:t>Seasoned Venues Ltd offers no credit accounts at Resource for London</a:t>
            </a:r>
          </a:p>
          <a:p>
            <a:r>
              <a:rPr lang="en-GB" sz="1000" dirty="0">
                <a:effectLst/>
                <a:latin typeface="Hypatia Sans Pro Light" panose="020B0302020204020303" pitchFamily="34" charset="0"/>
                <a:ea typeface="Calibri" panose="020F0502020204030204" pitchFamily="34" charset="0"/>
              </a:rPr>
              <a:t>All events must be paid seven days prior your event for your booking to commence.</a:t>
            </a:r>
          </a:p>
          <a:p>
            <a:r>
              <a:rPr lang="en-GB" sz="1000" dirty="0">
                <a:effectLst/>
                <a:latin typeface="Hypatia Sans Pro Light" panose="020B0302020204020303" pitchFamily="34" charset="0"/>
                <a:ea typeface="Calibri" panose="020F0502020204030204" pitchFamily="34" charset="0"/>
              </a:rPr>
              <a:t>Please contact </a:t>
            </a:r>
            <a:r>
              <a:rPr lang="en-GB" sz="1000" u="sng" dirty="0">
                <a:solidFill>
                  <a:srgbClr val="0563C1"/>
                </a:solidFill>
                <a:effectLst/>
                <a:latin typeface="Hypatia Sans Pro Light" panose="020B0302020204020303" pitchFamily="34" charset="0"/>
                <a:ea typeface="Calibri" panose="020F0502020204030204" pitchFamily="34" charset="0"/>
              </a:rPr>
              <a:t>officemanager@beseasoned.co.uk</a:t>
            </a:r>
            <a:r>
              <a:rPr lang="en-GB" sz="1000" dirty="0">
                <a:effectLst/>
                <a:latin typeface="Hypatia Sans Pro Light" panose="020B0302020204020303" pitchFamily="34" charset="0"/>
                <a:ea typeface="Calibri" panose="020F0502020204030204" pitchFamily="34" charset="0"/>
              </a:rPr>
              <a:t> for full details. </a:t>
            </a:r>
          </a:p>
          <a:p>
            <a:r>
              <a:rPr lang="en-GB" sz="1000" dirty="0">
                <a:effectLst/>
                <a:latin typeface="Hypatia Sans Pro Light" panose="020B0302020204020303" pitchFamily="34" charset="0"/>
                <a:ea typeface="Calibri" panose="020F0502020204030204" pitchFamily="34" charset="0"/>
              </a:rPr>
              <a:t>All prices are quoted excluding VAT and the statutory rate is charged at the time of invoice.</a:t>
            </a:r>
          </a:p>
          <a:p>
            <a:r>
              <a:rPr lang="en-GB" sz="1000" dirty="0">
                <a:effectLst/>
                <a:latin typeface="Hypatia Sans Pro Light" panose="020B0302020204020303" pitchFamily="34" charset="0"/>
                <a:ea typeface="Calibri" panose="020F0502020204030204" pitchFamily="34" charset="0"/>
              </a:rPr>
              <a:t>Prepayment will need to be received at least Seven days before the event date . </a:t>
            </a:r>
          </a:p>
          <a:p>
            <a:r>
              <a:rPr lang="en-GB" sz="1000" dirty="0">
                <a:effectLst/>
                <a:latin typeface="Hypatia Sans Pro Light" panose="020B0302020204020303" pitchFamily="34" charset="0"/>
                <a:ea typeface="Calibri" panose="020F0502020204030204" pitchFamily="34" charset="0"/>
              </a:rPr>
              <a:t>If Seasoned Venues Ltd has not received full payment, the order will not be honoured and you will be liable for full cancellation charges.</a:t>
            </a:r>
          </a:p>
          <a:p>
            <a:r>
              <a:rPr lang="en-GB" sz="1000" dirty="0">
                <a:effectLst/>
                <a:latin typeface="Hypatia Sans Pro Light" panose="020B0302020204020303" pitchFamily="34" charset="0"/>
                <a:ea typeface="Calibri" panose="020F0502020204030204" pitchFamily="34" charset="0"/>
              </a:rPr>
              <a:t>Seasoned Venues Ltd reserves the right to charge two percent above the RBS base rate on all overdue invoices. </a:t>
            </a:r>
          </a:p>
          <a:p>
            <a:r>
              <a:rPr lang="en-GB" sz="1000" dirty="0">
                <a:effectLst/>
                <a:latin typeface="Hypatia Sans Pro Light" panose="020B0302020204020303" pitchFamily="34" charset="0"/>
                <a:ea typeface="Calibri" panose="020F0502020204030204" pitchFamily="34" charset="0"/>
              </a:rPr>
              <a:t>We accept all major credit cards except American Express</a:t>
            </a:r>
            <a:r>
              <a:rPr lang="en-GB" sz="1000" dirty="0">
                <a:latin typeface="Hypatia Sans Pro Light" panose="020B0302020204020303" pitchFamily="34" charset="0"/>
                <a:ea typeface="Calibri" panose="020F0502020204030204" pitchFamily="34" charset="0"/>
              </a:rPr>
              <a:t> with a 4% charge for corporate cards</a:t>
            </a:r>
            <a:endParaRPr lang="en-GB" sz="1000" dirty="0">
              <a:effectLst/>
              <a:latin typeface="Hypatia Sans Pro Light" panose="020B0302020204020303" pitchFamily="34" charset="0"/>
              <a:ea typeface="Calibri" panose="020F0502020204030204" pitchFamily="34" charset="0"/>
            </a:endParaRPr>
          </a:p>
          <a:p>
            <a:r>
              <a:rPr lang="en-GB" sz="1000" dirty="0">
                <a:effectLst/>
                <a:latin typeface="Hypatia Sans Pro Light" panose="020B0302020204020303" pitchFamily="34" charset="0"/>
                <a:ea typeface="Calibri" panose="020F0502020204030204" pitchFamily="34" charset="0"/>
              </a:rPr>
              <a:t>We will also accept cleared funds via BACS.</a:t>
            </a:r>
          </a:p>
          <a:p>
            <a:r>
              <a:rPr lang="en-GB" sz="1000" dirty="0">
                <a:effectLst/>
                <a:latin typeface="Hypatia Sans Pro Light" panose="020B0302020204020303" pitchFamily="34" charset="0"/>
                <a:ea typeface="Calibri" panose="020F0502020204030204" pitchFamily="34" charset="0"/>
              </a:rPr>
              <a:t>All information will be sent prior the booking</a:t>
            </a:r>
          </a:p>
          <a:p>
            <a:r>
              <a:rPr lang="en-GB" sz="1000" dirty="0">
                <a:effectLst/>
                <a:latin typeface="Hypatia Sans Pro Light" panose="020B0302020204020303" pitchFamily="34" charset="0"/>
                <a:ea typeface="Calibri" panose="020F0502020204030204" pitchFamily="34" charset="0"/>
              </a:rPr>
              <a:t> </a:t>
            </a:r>
          </a:p>
          <a:p>
            <a:r>
              <a:rPr lang="en-GB" sz="1000" dirty="0">
                <a:effectLst/>
                <a:latin typeface="Hypatia Sans Pro Light" panose="020B0302020204020303" pitchFamily="34" charset="0"/>
                <a:ea typeface="Calibri" panose="020F0502020204030204" pitchFamily="34" charset="0"/>
              </a:rPr>
              <a:t>All prices quoted herein are valid for two weeks from contract date. </a:t>
            </a:r>
          </a:p>
          <a:p>
            <a:r>
              <a:rPr lang="en-GB" sz="1000" dirty="0">
                <a:effectLst/>
                <a:latin typeface="Hypatia Sans Pro Light" panose="020B0302020204020303" pitchFamily="34" charset="0"/>
                <a:ea typeface="Calibri" panose="020F0502020204030204" pitchFamily="34" charset="0"/>
              </a:rPr>
              <a:t>Orders need to be emailed to </a:t>
            </a:r>
            <a:r>
              <a:rPr lang="en-GB" sz="1000" u="sng" dirty="0">
                <a:solidFill>
                  <a:srgbClr val="0563C1"/>
                </a:solidFill>
                <a:effectLst/>
                <a:latin typeface="Hypatia Sans Pro Light" panose="020B0302020204020303" pitchFamily="34" charset="0"/>
                <a:ea typeface="Calibri" panose="020F0502020204030204" pitchFamily="34" charset="0"/>
              </a:rPr>
              <a:t>officemanager@beseasoned.co.uk</a:t>
            </a:r>
            <a:r>
              <a:rPr lang="en-GB" sz="1000" dirty="0">
                <a:effectLst/>
                <a:latin typeface="Hypatia Sans Pro Light" panose="020B0302020204020303" pitchFamily="34" charset="0"/>
                <a:ea typeface="Calibri" panose="020F0502020204030204" pitchFamily="34" charset="0"/>
              </a:rPr>
              <a:t> ten days (Monday – Friday), prior to required event date.</a:t>
            </a:r>
          </a:p>
          <a:p>
            <a:r>
              <a:rPr lang="en-GB" sz="1000" dirty="0">
                <a:effectLst/>
                <a:latin typeface="Hypatia Sans Pro Light" panose="020B0302020204020303" pitchFamily="34" charset="0"/>
                <a:ea typeface="Calibri" panose="020F0502020204030204" pitchFamily="34" charset="0"/>
              </a:rPr>
              <a:t>Due to the presence of wheat and nuts and gluten in our kitchen, we cannot guarantee the absence of contamination in any of our dishes. Therefore, if there are any allergens, please be sure that a disclosure is arranged.</a:t>
            </a:r>
          </a:p>
          <a:p>
            <a:r>
              <a:rPr lang="en-GB" sz="1000" dirty="0">
                <a:effectLst/>
                <a:latin typeface="Hypatia Sans Pro Light" panose="020B0302020204020303" pitchFamily="34" charset="0"/>
                <a:ea typeface="Calibri" panose="020F0502020204030204" pitchFamily="34" charset="0"/>
              </a:rPr>
              <a:t>If an order is made with less than 72 hours’ notice, there is a possibility for the exact product to be sold and an alternative will be made to ensure the goods to be delivered. Please be sure to email </a:t>
            </a:r>
            <a:r>
              <a:rPr lang="en-GB" sz="1000" u="sng" dirty="0">
                <a:solidFill>
                  <a:srgbClr val="0563C1"/>
                </a:solidFill>
                <a:effectLst/>
                <a:latin typeface="Hypatia Sans Pro Light" panose="020B0302020204020303" pitchFamily="34" charset="0"/>
                <a:ea typeface="Calibri" panose="020F0502020204030204" pitchFamily="34" charset="0"/>
              </a:rPr>
              <a:t>officemanager@beseasoned.co.uk</a:t>
            </a:r>
            <a:r>
              <a:rPr lang="en-GB" sz="1000" dirty="0">
                <a:effectLst/>
                <a:latin typeface="Hypatia Sans Pro Light" panose="020B0302020204020303" pitchFamily="34" charset="0"/>
                <a:ea typeface="Calibri" panose="020F0502020204030204" pitchFamily="34" charset="0"/>
              </a:rPr>
              <a:t>  to confirm your selection and if an alternative is arranged. </a:t>
            </a:r>
          </a:p>
          <a:p>
            <a:r>
              <a:rPr lang="en-GB" sz="1000" dirty="0">
                <a:solidFill>
                  <a:srgbClr val="1F497D"/>
                </a:solidFill>
                <a:effectLst/>
                <a:latin typeface="Hypatia Sans Pro Light" panose="020B0302020204020303" pitchFamily="34" charset="0"/>
                <a:ea typeface="Calibri" panose="020F0502020204030204" pitchFamily="34" charset="0"/>
              </a:rPr>
              <a:t> </a:t>
            </a:r>
            <a:endParaRPr lang="en-GB" sz="1000" dirty="0">
              <a:effectLst/>
              <a:latin typeface="Hypatia Sans Pro Light" panose="020B0302020204020303" pitchFamily="34" charset="0"/>
              <a:ea typeface="Calibri" panose="020F0502020204030204" pitchFamily="34" charset="0"/>
            </a:endParaRPr>
          </a:p>
          <a:p>
            <a:r>
              <a:rPr lang="en-GB" sz="1000" dirty="0">
                <a:effectLst/>
                <a:latin typeface="Hypatia Sans Pro Light" panose="020B0302020204020303" pitchFamily="34" charset="0"/>
                <a:ea typeface="Calibri" panose="020F0502020204030204" pitchFamily="34" charset="0"/>
              </a:rPr>
              <a:t>Claims for shortages, loss and damages should be made at the time of delivery but in any event no later than 24 hours’ of delivery for investigation. </a:t>
            </a:r>
          </a:p>
          <a:p>
            <a:r>
              <a:rPr lang="en-GB" sz="1000" dirty="0">
                <a:effectLst/>
                <a:latin typeface="Hypatia Sans Pro Light" panose="020B0302020204020303" pitchFamily="34" charset="0"/>
                <a:ea typeface="Calibri" panose="020F0502020204030204" pitchFamily="34" charset="0"/>
              </a:rPr>
              <a:t>Last minute requests/amendments will be dealt with as effectively as possible.</a:t>
            </a:r>
          </a:p>
          <a:p>
            <a:r>
              <a:rPr lang="en-GB" sz="1000" dirty="0">
                <a:effectLst/>
                <a:latin typeface="Hypatia Sans Pro Light" panose="020B0302020204020303" pitchFamily="34" charset="0"/>
                <a:ea typeface="Calibri" panose="020F0502020204030204" pitchFamily="34" charset="0"/>
              </a:rPr>
              <a:t>Seasoned Venues Ltd will accommodate the best we can, although it may not always be possible due to the nature and constraints of our business.</a:t>
            </a:r>
          </a:p>
          <a:p>
            <a:r>
              <a:rPr lang="en-GB" sz="1000" dirty="0">
                <a:effectLst/>
                <a:latin typeface="Hypatia Sans Pro Light" panose="020B0302020204020303" pitchFamily="34" charset="0"/>
                <a:ea typeface="Calibri" panose="020F0502020204030204" pitchFamily="34" charset="0"/>
              </a:rPr>
              <a:t>You must give </a:t>
            </a:r>
            <a:r>
              <a:rPr lang="en-GB" sz="1000" dirty="0">
                <a:latin typeface="Hypatia Sans Pro Light" panose="020B0302020204020303" pitchFamily="34" charset="0"/>
                <a:ea typeface="Calibri" panose="020F0502020204030204" pitchFamily="34" charset="0"/>
              </a:rPr>
              <a:t>5 </a:t>
            </a:r>
            <a:r>
              <a:rPr lang="en-GB" sz="1000" dirty="0">
                <a:effectLst/>
                <a:latin typeface="Hypatia Sans Pro Light" panose="020B0302020204020303" pitchFamily="34" charset="0"/>
                <a:ea typeface="Calibri" panose="020F0502020204030204" pitchFamily="34" charset="0"/>
              </a:rPr>
              <a:t>working days’ notice for cancellations. We will only accept written cancellation notices. Failure to do so will result in the full price being charged. </a:t>
            </a:r>
          </a:p>
          <a:p>
            <a:r>
              <a:rPr lang="en-GB" sz="1000" dirty="0">
                <a:effectLst/>
                <a:latin typeface="Hypatia Sans Pro Light" panose="020B0302020204020303" pitchFamily="34" charset="0"/>
                <a:ea typeface="Calibri" panose="020F0502020204030204" pitchFamily="34" charset="0"/>
              </a:rPr>
              <a:t>Our office hours are 8.00am - 4.30pm Monday to Friday. Please contact us between these times should you wish to speak directly to a member of our team.</a:t>
            </a:r>
          </a:p>
          <a:p>
            <a:r>
              <a:rPr lang="en-GB" sz="1000" dirty="0">
                <a:effectLst/>
                <a:latin typeface="Hypatia Sans Pro Light" panose="020B0302020204020303" pitchFamily="34" charset="0"/>
                <a:ea typeface="Calibri" panose="020F0502020204030204" pitchFamily="34" charset="0"/>
              </a:rPr>
              <a:t>Our company policy states that all hot food needs to be consumed within two hours of bring presented.</a:t>
            </a:r>
          </a:p>
          <a:p>
            <a:r>
              <a:rPr lang="en-GB" sz="1000" dirty="0">
                <a:effectLst/>
                <a:latin typeface="Hypatia Sans Pro Light" panose="020B0302020204020303" pitchFamily="34" charset="0"/>
                <a:ea typeface="Calibri" panose="020F0502020204030204" pitchFamily="34" charset="0"/>
              </a:rPr>
              <a:t>Cold food is to be consumed within four hours (if not refrigerated) once delivered to the meeting room.</a:t>
            </a:r>
          </a:p>
          <a:p>
            <a:r>
              <a:rPr lang="en-GB" sz="1000" dirty="0">
                <a:effectLst/>
                <a:latin typeface="Hypatia Sans Pro Light" panose="020B0302020204020303" pitchFamily="34" charset="0"/>
                <a:ea typeface="Calibri" panose="020F0502020204030204" pitchFamily="34" charset="0"/>
              </a:rPr>
              <a:t>Seasoned Venues Ltd will not be liable for food consumed after this time.</a:t>
            </a:r>
          </a:p>
          <a:p>
            <a:r>
              <a:rPr lang="en-GB" sz="1000" dirty="0">
                <a:effectLst/>
                <a:latin typeface="Hypatia Sans Pro Light" panose="020B0302020204020303" pitchFamily="34" charset="0"/>
                <a:ea typeface="Calibri" panose="020F0502020204030204" pitchFamily="34" charset="0"/>
              </a:rPr>
              <a:t>Seasoned Venues Ltd are the approved caterer for Resource for London to comply with the Food Safety Act of 1990 all catering has to be provided by us, this act will be negated if snacks or take away food is brought in from </a:t>
            </a:r>
            <a:r>
              <a:rPr lang="en-GB" sz="1000">
                <a:effectLst/>
                <a:latin typeface="Hypatia Sans Pro Light" panose="020B0302020204020303" pitchFamily="34" charset="0"/>
                <a:ea typeface="Calibri" panose="020F0502020204030204" pitchFamily="34" charset="0"/>
              </a:rPr>
              <a:t>other sources.</a:t>
            </a:r>
            <a:endParaRPr lang="en-GB" sz="1000" dirty="0">
              <a:effectLst/>
              <a:latin typeface="Hypatia Sans Pro Light" panose="020B0302020204020303" pitchFamily="34" charset="0"/>
              <a:ea typeface="Calibri" panose="020F0502020204030204" pitchFamily="34" charset="0"/>
            </a:endParaRPr>
          </a:p>
          <a:p>
            <a:r>
              <a:rPr lang="en-GB" sz="1000" dirty="0">
                <a:effectLst/>
                <a:latin typeface="Hypatia Sans Pro Light" panose="020B0302020204020303" pitchFamily="34" charset="0"/>
                <a:ea typeface="Calibri" panose="020F0502020204030204" pitchFamily="34" charset="0"/>
              </a:rPr>
              <a:t>Seasoned Venues Ltd will not be liable for any loss due to any circumstances which include, but not exclusively, breakdown of machinery, failure of supply of electricity or other utilities, leakage of water, fire, flood, explosion, strike or labour dispute, external road or building works, Government restrictions, Force Majeure, act of terrorism or any circumstances outside the control of Seasoned Venues Ltd which may result in it being unable to perform its obligations.</a:t>
            </a:r>
          </a:p>
          <a:p>
            <a:r>
              <a:rPr lang="en-GB" sz="1000" dirty="0">
                <a:effectLst/>
                <a:latin typeface="Hypatia Sans Pro Light" panose="020B0302020204020303" pitchFamily="34" charset="0"/>
                <a:ea typeface="Calibri" panose="020F0502020204030204" pitchFamily="34" charset="0"/>
              </a:rPr>
              <a:t>No liability is accepted for loss, damage or consequential loss, except to the extent required by law caused by Seasoned Venues Ltd failing to perform its obligations (whether that failure is due to negligence on the part of Seasoned Venues Ltd, its officers, employees or due to other causes), but nothing herein shall exclude Seasoned Venues Ltd obligation to pay compensation for death or personal injury as required by law. </a:t>
            </a:r>
          </a:p>
          <a:p>
            <a:r>
              <a:rPr lang="en-GB" sz="1000" dirty="0">
                <a:effectLst/>
                <a:latin typeface="Hypatia Sans Pro Light" panose="020B0302020204020303" pitchFamily="34" charset="0"/>
                <a:ea typeface="Calibri" panose="020F0502020204030204" pitchFamily="34" charset="0"/>
              </a:rPr>
              <a:t>Any feedback must be received by Seasoned Venues Ltd in writing not more than 48 working hours following delivery of the order to </a:t>
            </a:r>
            <a:r>
              <a:rPr lang="en-GB" sz="1000" u="sng" dirty="0">
                <a:solidFill>
                  <a:srgbClr val="0563C1"/>
                </a:solidFill>
                <a:effectLst/>
                <a:latin typeface="Hypatia Sans Pro Light" panose="020B0302020204020303" pitchFamily="34" charset="0"/>
                <a:ea typeface="Calibri" panose="020F0502020204030204" pitchFamily="34" charset="0"/>
              </a:rPr>
              <a:t>officemanager@beseasoned.co.uk</a:t>
            </a:r>
            <a:endParaRPr lang="en-GB" sz="1000" dirty="0">
              <a:effectLst/>
              <a:latin typeface="Hypatia Sans Pro Light" panose="020B0302020204020303" pitchFamily="34" charset="0"/>
              <a:ea typeface="Calibri" panose="020F0502020204030204" pitchFamily="34" charset="0"/>
            </a:endParaRPr>
          </a:p>
        </p:txBody>
      </p:sp>
      <p:sp>
        <p:nvSpPr>
          <p:cNvPr id="4" name="object 5">
            <a:extLst>
              <a:ext uri="{FF2B5EF4-FFF2-40B4-BE49-F238E27FC236}">
                <a16:creationId xmlns:a16="http://schemas.microsoft.com/office/drawing/2014/main" id="{037788D9-EB10-FFC4-BA13-065FFDFC0895}"/>
              </a:ext>
            </a:extLst>
          </p:cNvPr>
          <p:cNvSpPr txBox="1">
            <a:spLocks/>
          </p:cNvSpPr>
          <p:nvPr/>
        </p:nvSpPr>
        <p:spPr>
          <a:xfrm>
            <a:off x="2111629" y="381000"/>
            <a:ext cx="5682742" cy="735971"/>
          </a:xfrm>
          <a:prstGeom prst="rect">
            <a:avLst/>
          </a:prstGeom>
        </p:spPr>
        <p:txBody>
          <a:bodyPr vert="horz" wrap="square" lIns="0" tIns="12065" rIns="0" bIns="0" rtlCol="0">
            <a:spAutoFit/>
          </a:bodyPr>
          <a:lstStyle>
            <a:lvl1pPr>
              <a:defRPr sz="6350" b="1" i="0">
                <a:solidFill>
                  <a:schemeClr val="bg1"/>
                </a:solidFill>
                <a:latin typeface="InterFace XBold"/>
                <a:ea typeface="+mj-ea"/>
                <a:cs typeface="InterFace XBold"/>
              </a:defRPr>
            </a:lvl1pPr>
          </a:lstStyle>
          <a:p>
            <a:pPr marR="5080" indent="11113" algn="ctr">
              <a:lnSpc>
                <a:spcPct val="80000"/>
              </a:lnSpc>
              <a:spcBef>
                <a:spcPts val="95"/>
              </a:spcBef>
            </a:pPr>
            <a:r>
              <a:rPr lang="en-GB" sz="2800" kern="0" spc="-20" dirty="0">
                <a:solidFill>
                  <a:srgbClr val="000000"/>
                </a:solidFill>
                <a:latin typeface="BioRhyme ExtraBold" panose="00000900000000000000" pitchFamily="2" charset="0"/>
                <a:ea typeface="BioRhyme ExtraBold" panose="00000900000000000000" pitchFamily="2" charset="0"/>
                <a:cs typeface="InterFace Black"/>
              </a:rPr>
              <a:t>PAYMENT </a:t>
            </a:r>
          </a:p>
          <a:p>
            <a:pPr marR="5080" indent="11113" algn="ctr">
              <a:lnSpc>
                <a:spcPct val="80000"/>
              </a:lnSpc>
              <a:spcBef>
                <a:spcPts val="95"/>
              </a:spcBef>
            </a:pPr>
            <a:r>
              <a:rPr lang="en-GB" sz="2800" kern="0" spc="-20" dirty="0">
                <a:solidFill>
                  <a:srgbClr val="000000"/>
                </a:solidFill>
                <a:latin typeface="BioRhyme ExtraBold" panose="00000900000000000000" pitchFamily="2" charset="0"/>
                <a:ea typeface="BioRhyme ExtraBold" panose="00000900000000000000" pitchFamily="2" charset="0"/>
                <a:cs typeface="InterFace Black"/>
              </a:rPr>
              <a:t>TERMS &amp; CONDITIONS</a:t>
            </a:r>
            <a:endParaRPr lang="en-GB" sz="2000" kern="0" dirty="0">
              <a:latin typeface="BioRhyme" panose="00000500000000000000" pitchFamily="2" charset="0"/>
              <a:ea typeface="BioRhyme" panose="00000500000000000000" pitchFamily="2" charset="0"/>
              <a:cs typeface="InterFace Black"/>
            </a:endParaRPr>
          </a:p>
        </p:txBody>
      </p:sp>
    </p:spTree>
    <p:extLst>
      <p:ext uri="{BB962C8B-B14F-4D97-AF65-F5344CB8AC3E}">
        <p14:creationId xmlns:p14="http://schemas.microsoft.com/office/powerpoint/2010/main" val="3305146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52A091"/>
        </a:solidFill>
        <a:effectLst/>
      </p:bgPr>
    </p:bg>
    <p:spTree>
      <p:nvGrpSpPr>
        <p:cNvPr id="1" name=""/>
        <p:cNvGrpSpPr/>
        <p:nvPr/>
      </p:nvGrpSpPr>
      <p:grpSpPr>
        <a:xfrm>
          <a:off x="0" y="0"/>
          <a:ext cx="0" cy="0"/>
          <a:chOff x="0" y="0"/>
          <a:chExt cx="0" cy="0"/>
        </a:xfrm>
      </p:grpSpPr>
      <p:sp>
        <p:nvSpPr>
          <p:cNvPr id="2" name="object 2"/>
          <p:cNvSpPr/>
          <p:nvPr/>
        </p:nvSpPr>
        <p:spPr>
          <a:xfrm>
            <a:off x="0" y="0"/>
            <a:ext cx="9906000" cy="6855459"/>
          </a:xfrm>
          <a:custGeom>
            <a:avLst/>
            <a:gdLst/>
            <a:ahLst/>
            <a:cxnLst/>
            <a:rect l="l" t="t" r="r" b="b"/>
            <a:pathLst>
              <a:path w="9906000" h="6855459">
                <a:moveTo>
                  <a:pt x="9905834" y="0"/>
                </a:moveTo>
                <a:lnTo>
                  <a:pt x="0" y="0"/>
                </a:lnTo>
                <a:lnTo>
                  <a:pt x="0" y="6854837"/>
                </a:lnTo>
                <a:lnTo>
                  <a:pt x="9905834" y="6854837"/>
                </a:lnTo>
                <a:lnTo>
                  <a:pt x="9905834" y="0"/>
                </a:lnTo>
                <a:close/>
              </a:path>
            </a:pathLst>
          </a:custGeom>
          <a:solidFill>
            <a:srgbClr val="E8B03D"/>
          </a:solidFill>
        </p:spPr>
        <p:txBody>
          <a:bodyPr wrap="square" lIns="0" tIns="0" rIns="0" bIns="0" rtlCol="0"/>
          <a:lstStyle/>
          <a:p>
            <a:endParaRPr dirty="0"/>
          </a:p>
        </p:txBody>
      </p:sp>
      <p:pic>
        <p:nvPicPr>
          <p:cNvPr id="4" name="Picture 3" descr="A picture containing text, clipart&#10;&#10;Description automatically generated">
            <a:extLst>
              <a:ext uri="{FF2B5EF4-FFF2-40B4-BE49-F238E27FC236}">
                <a16:creationId xmlns:a16="http://schemas.microsoft.com/office/drawing/2014/main" id="{6DAE1304-1F00-A817-9151-687C1B4C4E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2320" y="2286000"/>
            <a:ext cx="3261359" cy="965464"/>
          </a:xfrm>
          <a:prstGeom prst="rect">
            <a:avLst/>
          </a:prstGeom>
        </p:spPr>
      </p:pic>
      <p:sp>
        <p:nvSpPr>
          <p:cNvPr id="5" name="object 5">
            <a:extLst>
              <a:ext uri="{FF2B5EF4-FFF2-40B4-BE49-F238E27FC236}">
                <a16:creationId xmlns:a16="http://schemas.microsoft.com/office/drawing/2014/main" id="{CEAD3576-2162-AC56-1E7D-5C043EA1BE8D}"/>
              </a:ext>
            </a:extLst>
          </p:cNvPr>
          <p:cNvSpPr txBox="1">
            <a:spLocks/>
          </p:cNvSpPr>
          <p:nvPr/>
        </p:nvSpPr>
        <p:spPr>
          <a:xfrm>
            <a:off x="2546857" y="3379603"/>
            <a:ext cx="4812284" cy="273793"/>
          </a:xfrm>
          <a:prstGeom prst="rect">
            <a:avLst/>
          </a:prstGeom>
        </p:spPr>
        <p:txBody>
          <a:bodyPr vert="horz" wrap="square" lIns="0" tIns="12065" rIns="0" bIns="0" rtlCol="0">
            <a:spAutoFit/>
          </a:bodyPr>
          <a:lstStyle>
            <a:lvl1pPr>
              <a:defRPr>
                <a:latin typeface="+mj-lt"/>
                <a:ea typeface="+mj-ea"/>
                <a:cs typeface="+mj-cs"/>
              </a:defRPr>
            </a:lvl1pPr>
          </a:lstStyle>
          <a:p>
            <a:pPr marR="5080" indent="11113" algn="ctr">
              <a:lnSpc>
                <a:spcPct val="80000"/>
              </a:lnSpc>
              <a:spcBef>
                <a:spcPts val="95"/>
              </a:spcBef>
            </a:pPr>
            <a:r>
              <a:rPr lang="en-GB" sz="2000" kern="0" spc="-20" dirty="0">
                <a:solidFill>
                  <a:schemeClr val="bg1"/>
                </a:solidFill>
                <a:latin typeface="BioRhyme ExtraBold" panose="00000900000000000000" pitchFamily="2" charset="0"/>
                <a:ea typeface="BioRhyme ExtraBold" panose="00000900000000000000" pitchFamily="2" charset="0"/>
                <a:cs typeface="InterFace Black"/>
                <a:hlinkClick r:id="rId3">
                  <a:extLst>
                    <a:ext uri="{A12FA001-AC4F-418D-AE19-62706E023703}">
                      <ahyp:hlinkClr xmlns:ahyp="http://schemas.microsoft.com/office/drawing/2018/hyperlinkcolor" val="tx"/>
                    </a:ext>
                  </a:extLst>
                </a:hlinkClick>
              </a:rPr>
              <a:t>www.beseasoned.co.uk</a:t>
            </a:r>
            <a:endParaRPr lang="en-GB" sz="2000" kern="0" dirty="0">
              <a:solidFill>
                <a:schemeClr val="bg1"/>
              </a:solidFill>
              <a:latin typeface="BioRhyme" panose="00000500000000000000" pitchFamily="2" charset="0"/>
              <a:ea typeface="BioRhyme" panose="00000500000000000000" pitchFamily="2" charset="0"/>
              <a:cs typeface="InterFace Black"/>
            </a:endParaRPr>
          </a:p>
        </p:txBody>
      </p:sp>
      <p:pic>
        <p:nvPicPr>
          <p:cNvPr id="7" name="Picture 6" descr="Qr code&#10;&#10;Description automatically generated">
            <a:extLst>
              <a:ext uri="{FF2B5EF4-FFF2-40B4-BE49-F238E27FC236}">
                <a16:creationId xmlns:a16="http://schemas.microsoft.com/office/drawing/2014/main" id="{F918436B-6924-AD02-B89C-928B53341723}"/>
              </a:ext>
            </a:extLst>
          </p:cNvPr>
          <p:cNvPicPr>
            <a:picLocks noChangeAspect="1"/>
          </p:cNvPicPr>
          <p:nvPr/>
        </p:nvPicPr>
        <p:blipFill rotWithShape="1">
          <a:blip r:embed="rId4">
            <a:extLst>
              <a:ext uri="{28A0092B-C50C-407E-A947-70E740481C1C}">
                <a14:useLocalDpi xmlns:a14="http://schemas.microsoft.com/office/drawing/2010/main" val="0"/>
              </a:ext>
            </a:extLst>
          </a:blip>
          <a:srcRect l="6000" t="6000" r="6000" b="8000"/>
          <a:stretch/>
        </p:blipFill>
        <p:spPr>
          <a:xfrm>
            <a:off x="4267199" y="3962400"/>
            <a:ext cx="1371601" cy="1340427"/>
          </a:xfrm>
          <a:prstGeom prst="rect">
            <a:avLst/>
          </a:prstGeom>
          <a:ln>
            <a:solidFill>
              <a:schemeClr val="tx1"/>
            </a:solid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rotWithShape="1">
          <a:blip r:embed="rId2">
            <a:extLst>
              <a:ext uri="{28A0092B-C50C-407E-A947-70E740481C1C}">
                <a14:useLocalDpi xmlns:a14="http://schemas.microsoft.com/office/drawing/2010/main" val="0"/>
              </a:ext>
            </a:extLst>
          </a:blip>
          <a:srcRect l="15009" r="15009"/>
          <a:stretch/>
        </p:blipFill>
        <p:spPr>
          <a:xfrm>
            <a:off x="4114800" y="0"/>
            <a:ext cx="5791200" cy="6858000"/>
          </a:xfrm>
          <a:prstGeom prst="rect">
            <a:avLst/>
          </a:prstGeom>
        </p:spPr>
      </p:pic>
      <p:sp>
        <p:nvSpPr>
          <p:cNvPr id="8" name="object 4">
            <a:extLst>
              <a:ext uri="{FF2B5EF4-FFF2-40B4-BE49-F238E27FC236}">
                <a16:creationId xmlns:a16="http://schemas.microsoft.com/office/drawing/2014/main" id="{EA61061B-0867-C7B0-E0A2-09554823222B}"/>
              </a:ext>
            </a:extLst>
          </p:cNvPr>
          <p:cNvSpPr/>
          <p:nvPr/>
        </p:nvSpPr>
        <p:spPr>
          <a:xfrm>
            <a:off x="0" y="0"/>
            <a:ext cx="5791200" cy="6858000"/>
          </a:xfrm>
          <a:custGeom>
            <a:avLst/>
            <a:gdLst/>
            <a:ahLst/>
            <a:cxnLst/>
            <a:rect l="l" t="t" r="r" b="b"/>
            <a:pathLst>
              <a:path w="4922520" h="6385559">
                <a:moveTo>
                  <a:pt x="4922520" y="0"/>
                </a:moveTo>
                <a:lnTo>
                  <a:pt x="0" y="0"/>
                </a:lnTo>
                <a:lnTo>
                  <a:pt x="0" y="6385560"/>
                </a:lnTo>
                <a:lnTo>
                  <a:pt x="4922520" y="6385560"/>
                </a:lnTo>
                <a:lnTo>
                  <a:pt x="4922520" y="0"/>
                </a:lnTo>
                <a:close/>
              </a:path>
            </a:pathLst>
          </a:custGeom>
          <a:solidFill>
            <a:srgbClr val="FFDB91"/>
          </a:solidFill>
        </p:spPr>
        <p:txBody>
          <a:bodyPr wrap="square" lIns="0" tIns="0" rIns="0" bIns="0" rtlCol="0"/>
          <a:lstStyle/>
          <a:p>
            <a:endParaRPr/>
          </a:p>
        </p:txBody>
      </p:sp>
      <p:sp>
        <p:nvSpPr>
          <p:cNvPr id="6" name="object 6"/>
          <p:cNvSpPr txBox="1">
            <a:spLocks noGrp="1"/>
          </p:cNvSpPr>
          <p:nvPr>
            <p:ph type="title"/>
          </p:nvPr>
        </p:nvSpPr>
        <p:spPr>
          <a:xfrm>
            <a:off x="914400" y="1524000"/>
            <a:ext cx="3861423" cy="444352"/>
          </a:xfrm>
          <a:prstGeom prst="rect">
            <a:avLst/>
          </a:prstGeom>
        </p:spPr>
        <p:txBody>
          <a:bodyPr vert="horz" wrap="square" lIns="0" tIns="13335" rIns="0" bIns="0" rtlCol="0">
            <a:spAutoFit/>
          </a:bodyPr>
          <a:lstStyle/>
          <a:p>
            <a:pPr marL="12700" algn="ctr">
              <a:lnSpc>
                <a:spcPct val="100000"/>
              </a:lnSpc>
              <a:spcBef>
                <a:spcPts val="105"/>
              </a:spcBef>
            </a:pPr>
            <a:r>
              <a:rPr lang="en-GB" sz="2800" spc="-10" dirty="0">
                <a:solidFill>
                  <a:schemeClr val="tx1"/>
                </a:solidFill>
                <a:latin typeface="BioRhyme ExtraBold" panose="00000900000000000000" pitchFamily="2" charset="0"/>
                <a:ea typeface="BioRhyme ExtraBold" panose="00000900000000000000" pitchFamily="2" charset="0"/>
                <a:cs typeface="InterFace Black"/>
              </a:rPr>
              <a:t>INTRODUCTION</a:t>
            </a:r>
            <a:endParaRPr sz="2800" dirty="0">
              <a:solidFill>
                <a:schemeClr val="tx1"/>
              </a:solidFill>
              <a:latin typeface="BioRhyme ExtraBold" panose="00000900000000000000" pitchFamily="2" charset="0"/>
              <a:ea typeface="BioRhyme ExtraBold" panose="00000900000000000000" pitchFamily="2" charset="0"/>
              <a:cs typeface="InterFace Black"/>
            </a:endParaRPr>
          </a:p>
        </p:txBody>
      </p:sp>
      <p:sp>
        <p:nvSpPr>
          <p:cNvPr id="7" name="object 7"/>
          <p:cNvSpPr txBox="1"/>
          <p:nvPr/>
        </p:nvSpPr>
        <p:spPr>
          <a:xfrm>
            <a:off x="533401" y="2358438"/>
            <a:ext cx="4800599" cy="2629567"/>
          </a:xfrm>
          <a:prstGeom prst="rect">
            <a:avLst/>
          </a:prstGeom>
        </p:spPr>
        <p:txBody>
          <a:bodyPr vert="horz" wrap="square" lIns="0" tIns="13335" rIns="0" bIns="0" rtlCol="0">
            <a:spAutoFit/>
          </a:bodyPr>
          <a:lstStyle/>
          <a:p>
            <a:pPr marL="12700" marR="8255">
              <a:lnSpc>
                <a:spcPct val="100000"/>
              </a:lnSpc>
              <a:spcBef>
                <a:spcPts val="105"/>
              </a:spcBef>
            </a:pPr>
            <a:r>
              <a:rPr lang="en-GB" sz="1000" dirty="0">
                <a:latin typeface="Hypatia Sans Pro Light" panose="020B0302020204020303" pitchFamily="34" charset="0"/>
                <a:cs typeface="InterFace Light"/>
              </a:rPr>
              <a:t>Seasoned</a:t>
            </a:r>
            <a:r>
              <a:rPr sz="1000" dirty="0">
                <a:latin typeface="Hypatia Sans Pro Light" panose="020B0302020204020303" pitchFamily="34" charset="0"/>
                <a:cs typeface="InterFace Light"/>
              </a:rPr>
              <a:t> is the on</a:t>
            </a:r>
            <a:r>
              <a:rPr lang="en-GB" sz="1000" dirty="0">
                <a:latin typeface="Hypatia Sans Pro Light" panose="020B0302020204020303" pitchFamily="34" charset="0"/>
                <a:cs typeface="InterFace Light"/>
              </a:rPr>
              <a:t>-</a:t>
            </a:r>
            <a:r>
              <a:rPr sz="1000" dirty="0">
                <a:latin typeface="Hypatia Sans Pro Light" panose="020B0302020204020303" pitchFamily="34" charset="0"/>
                <a:cs typeface="InterFace Light"/>
              </a:rPr>
              <a:t>site catering company at </a:t>
            </a:r>
            <a:r>
              <a:rPr lang="en-GB" sz="1000" dirty="0">
                <a:latin typeface="Hypatia Sans Pro Light" panose="020B0302020204020303" pitchFamily="34" charset="0"/>
                <a:cs typeface="InterFace Light"/>
              </a:rPr>
              <a:t>Resource for London (RFL)</a:t>
            </a:r>
            <a:r>
              <a:rPr sz="1000" spc="5" dirty="0">
                <a:latin typeface="Hypatia Sans Pro Light" panose="020B0302020204020303" pitchFamily="34" charset="0"/>
                <a:cs typeface="InterFace Light"/>
              </a:rPr>
              <a:t> </a:t>
            </a:r>
            <a:r>
              <a:rPr sz="1000" dirty="0">
                <a:latin typeface="Hypatia Sans Pro Light" panose="020B0302020204020303" pitchFamily="34" charset="0"/>
                <a:cs typeface="InterFace Light"/>
              </a:rPr>
              <a:t>and we are committed to providing food and refreshments </a:t>
            </a:r>
            <a:r>
              <a:rPr sz="1000" spc="-5" dirty="0">
                <a:latin typeface="Hypatia Sans Pro Light" panose="020B0302020204020303" pitchFamily="34" charset="0"/>
                <a:cs typeface="InterFace Light"/>
              </a:rPr>
              <a:t>for </a:t>
            </a:r>
            <a:r>
              <a:rPr sz="1000" dirty="0">
                <a:latin typeface="Hypatia Sans Pro Light" panose="020B0302020204020303" pitchFamily="34" charset="0"/>
                <a:cs typeface="InterFace Light"/>
              </a:rPr>
              <a:t>your events in a safe manner </a:t>
            </a:r>
            <a:r>
              <a:rPr sz="1000" spc="-5" dirty="0">
                <a:latin typeface="Hypatia Sans Pro Light" panose="020B0302020204020303" pitchFamily="34" charset="0"/>
                <a:cs typeface="InterFace Light"/>
              </a:rPr>
              <a:t>for </a:t>
            </a:r>
            <a:r>
              <a:rPr sz="1000" dirty="0">
                <a:latin typeface="Hypatia Sans Pro Light" panose="020B0302020204020303" pitchFamily="34" charset="0"/>
                <a:cs typeface="InterFace Light"/>
              </a:rPr>
              <a:t>both you and your staff. Some of the options </a:t>
            </a:r>
            <a:r>
              <a:rPr sz="1000" spc="-204" dirty="0">
                <a:latin typeface="Hypatia Sans Pro Light" panose="020B0302020204020303" pitchFamily="34" charset="0"/>
                <a:cs typeface="InterFace Light"/>
              </a:rPr>
              <a:t> </a:t>
            </a:r>
            <a:r>
              <a:rPr sz="1000" dirty="0">
                <a:latin typeface="Hypatia Sans Pro Light" panose="020B0302020204020303" pitchFamily="34" charset="0"/>
                <a:cs typeface="InterFace Light"/>
              </a:rPr>
              <a:t>we</a:t>
            </a:r>
            <a:r>
              <a:rPr sz="1000" spc="-15" dirty="0">
                <a:latin typeface="Hypatia Sans Pro Light" panose="020B0302020204020303" pitchFamily="34" charset="0"/>
                <a:cs typeface="InterFace Light"/>
              </a:rPr>
              <a:t> </a:t>
            </a:r>
            <a:r>
              <a:rPr sz="1000" dirty="0">
                <a:latin typeface="Hypatia Sans Pro Light" panose="020B0302020204020303" pitchFamily="34" charset="0"/>
                <a:cs typeface="InterFace Light"/>
              </a:rPr>
              <a:t>have</a:t>
            </a:r>
            <a:r>
              <a:rPr sz="1000" spc="-15" dirty="0">
                <a:latin typeface="Hypatia Sans Pro Light" panose="020B0302020204020303" pitchFamily="34" charset="0"/>
                <a:cs typeface="InterFace Light"/>
              </a:rPr>
              <a:t> </a:t>
            </a:r>
            <a:r>
              <a:rPr sz="1000" spc="-5" dirty="0">
                <a:latin typeface="Hypatia Sans Pro Light" panose="020B0302020204020303" pitchFamily="34" charset="0"/>
                <a:cs typeface="InterFace Light"/>
              </a:rPr>
              <a:t>considered</a:t>
            </a:r>
            <a:r>
              <a:rPr sz="1000" spc="15" dirty="0">
                <a:latin typeface="Hypatia Sans Pro Light" panose="020B0302020204020303" pitchFamily="34" charset="0"/>
                <a:cs typeface="InterFace Light"/>
              </a:rPr>
              <a:t> </a:t>
            </a:r>
            <a:r>
              <a:rPr sz="1000" spc="-5" dirty="0">
                <a:latin typeface="Hypatia Sans Pro Light" panose="020B0302020204020303" pitchFamily="34" charset="0"/>
                <a:cs typeface="InterFace Light"/>
              </a:rPr>
              <a:t>for</a:t>
            </a:r>
            <a:r>
              <a:rPr sz="1000" dirty="0">
                <a:latin typeface="Hypatia Sans Pro Light" panose="020B0302020204020303" pitchFamily="34" charset="0"/>
                <a:cs typeface="InterFace Light"/>
              </a:rPr>
              <a:t> mitigating</a:t>
            </a:r>
            <a:r>
              <a:rPr sz="1000" spc="-55" dirty="0">
                <a:latin typeface="Hypatia Sans Pro Light" panose="020B0302020204020303" pitchFamily="34" charset="0"/>
                <a:cs typeface="InterFace Light"/>
              </a:rPr>
              <a:t> </a:t>
            </a:r>
            <a:r>
              <a:rPr sz="1000" dirty="0">
                <a:latin typeface="Hypatia Sans Pro Light" panose="020B0302020204020303" pitchFamily="34" charset="0"/>
                <a:cs typeface="InterFace Light"/>
              </a:rPr>
              <a:t>the</a:t>
            </a:r>
            <a:r>
              <a:rPr sz="1000" spc="-10" dirty="0">
                <a:latin typeface="Hypatia Sans Pro Light" panose="020B0302020204020303" pitchFamily="34" charset="0"/>
                <a:cs typeface="InterFace Light"/>
              </a:rPr>
              <a:t> </a:t>
            </a:r>
            <a:r>
              <a:rPr sz="1000" dirty="0">
                <a:latin typeface="Hypatia Sans Pro Light" panose="020B0302020204020303" pitchFamily="34" charset="0"/>
                <a:cs typeface="InterFace Light"/>
              </a:rPr>
              <a:t>risks</a:t>
            </a:r>
            <a:r>
              <a:rPr sz="1000" spc="-25" dirty="0">
                <a:latin typeface="Hypatia Sans Pro Light" panose="020B0302020204020303" pitchFamily="34" charset="0"/>
                <a:cs typeface="InterFace Light"/>
              </a:rPr>
              <a:t> </a:t>
            </a:r>
            <a:r>
              <a:rPr sz="1000" dirty="0">
                <a:latin typeface="Hypatia Sans Pro Light" panose="020B0302020204020303" pitchFamily="34" charset="0"/>
                <a:cs typeface="InterFace Light"/>
              </a:rPr>
              <a:t>are</a:t>
            </a:r>
            <a:r>
              <a:rPr sz="1000" spc="10" dirty="0">
                <a:latin typeface="Hypatia Sans Pro Light" panose="020B0302020204020303" pitchFamily="34" charset="0"/>
                <a:cs typeface="InterFace Light"/>
              </a:rPr>
              <a:t> </a:t>
            </a:r>
            <a:r>
              <a:rPr sz="1000" dirty="0">
                <a:latin typeface="Hypatia Sans Pro Light" panose="020B0302020204020303" pitchFamily="34" charset="0"/>
                <a:cs typeface="InterFace Light"/>
              </a:rPr>
              <a:t>as follows:</a:t>
            </a:r>
          </a:p>
          <a:p>
            <a:pPr>
              <a:lnSpc>
                <a:spcPct val="100000"/>
              </a:lnSpc>
              <a:spcBef>
                <a:spcPts val="25"/>
              </a:spcBef>
            </a:pPr>
            <a:endParaRPr sz="1000" dirty="0">
              <a:latin typeface="Hypatia Sans Pro Light" panose="020B0302020204020303" pitchFamily="34" charset="0"/>
              <a:cs typeface="InterFace Light"/>
            </a:endParaRPr>
          </a:p>
          <a:p>
            <a:pPr marL="182880" indent="-170815">
              <a:lnSpc>
                <a:spcPct val="100000"/>
              </a:lnSpc>
              <a:buFont typeface="Arial"/>
              <a:buChar char="•"/>
              <a:tabLst>
                <a:tab pos="183515" algn="l"/>
              </a:tabLst>
            </a:pPr>
            <a:r>
              <a:rPr sz="1000" dirty="0">
                <a:latin typeface="Hypatia Sans Pro Light" panose="020B0302020204020303" pitchFamily="34" charset="0"/>
                <a:cs typeface="InterFace Light"/>
              </a:rPr>
              <a:t>Touch</a:t>
            </a:r>
            <a:r>
              <a:rPr sz="1000" spc="-5" dirty="0">
                <a:latin typeface="Hypatia Sans Pro Light" panose="020B0302020204020303" pitchFamily="34" charset="0"/>
                <a:cs typeface="InterFace Light"/>
              </a:rPr>
              <a:t> free</a:t>
            </a:r>
            <a:r>
              <a:rPr sz="1000" spc="10" dirty="0">
                <a:latin typeface="Hypatia Sans Pro Light" panose="020B0302020204020303" pitchFamily="34" charset="0"/>
                <a:cs typeface="InterFace Light"/>
              </a:rPr>
              <a:t> </a:t>
            </a:r>
            <a:r>
              <a:rPr sz="1000" dirty="0">
                <a:latin typeface="Hypatia Sans Pro Light" panose="020B0302020204020303" pitchFamily="34" charset="0"/>
                <a:cs typeface="InterFace Light"/>
              </a:rPr>
              <a:t>food</a:t>
            </a:r>
            <a:r>
              <a:rPr sz="1000" spc="-15" dirty="0">
                <a:latin typeface="Hypatia Sans Pro Light" panose="020B0302020204020303" pitchFamily="34" charset="0"/>
                <a:cs typeface="InterFace Light"/>
              </a:rPr>
              <a:t> </a:t>
            </a:r>
            <a:r>
              <a:rPr sz="1000" dirty="0">
                <a:latin typeface="Hypatia Sans Pro Light" panose="020B0302020204020303" pitchFamily="34" charset="0"/>
                <a:cs typeface="InterFace Light"/>
              </a:rPr>
              <a:t>options;</a:t>
            </a:r>
            <a:r>
              <a:rPr sz="1000" spc="-5" dirty="0">
                <a:latin typeface="Hypatia Sans Pro Light" panose="020B0302020204020303" pitchFamily="34" charset="0"/>
                <a:cs typeface="InterFace Light"/>
              </a:rPr>
              <a:t> pre-packed</a:t>
            </a:r>
            <a:r>
              <a:rPr sz="1000" spc="40" dirty="0">
                <a:latin typeface="Hypatia Sans Pro Light" panose="020B0302020204020303" pitchFamily="34" charset="0"/>
                <a:cs typeface="InterFace Light"/>
              </a:rPr>
              <a:t> </a:t>
            </a:r>
            <a:r>
              <a:rPr sz="1000" dirty="0">
                <a:latin typeface="Hypatia Sans Pro Light" panose="020B0302020204020303" pitchFamily="34" charset="0"/>
                <a:cs typeface="InterFace Light"/>
              </a:rPr>
              <a:t>food</a:t>
            </a:r>
            <a:r>
              <a:rPr sz="1000" spc="-15" dirty="0">
                <a:latin typeface="Hypatia Sans Pro Light" panose="020B0302020204020303" pitchFamily="34" charset="0"/>
                <a:cs typeface="InterFace Light"/>
              </a:rPr>
              <a:t> </a:t>
            </a:r>
            <a:r>
              <a:rPr sz="1000" dirty="0">
                <a:latin typeface="Hypatia Sans Pro Light" panose="020B0302020204020303" pitchFamily="34" charset="0"/>
                <a:cs typeface="InterFace Light"/>
              </a:rPr>
              <a:t>to</a:t>
            </a:r>
            <a:r>
              <a:rPr sz="1000" spc="-5" dirty="0">
                <a:latin typeface="Hypatia Sans Pro Light" panose="020B0302020204020303" pitchFamily="34" charset="0"/>
                <a:cs typeface="InterFace Light"/>
              </a:rPr>
              <a:t> </a:t>
            </a:r>
            <a:r>
              <a:rPr sz="1000" dirty="0">
                <a:latin typeface="Hypatia Sans Pro Light" panose="020B0302020204020303" pitchFamily="34" charset="0"/>
                <a:cs typeface="InterFace Light"/>
              </a:rPr>
              <a:t>avoid</a:t>
            </a:r>
            <a:r>
              <a:rPr sz="1000" spc="-15" dirty="0">
                <a:latin typeface="Hypatia Sans Pro Light" panose="020B0302020204020303" pitchFamily="34" charset="0"/>
                <a:cs typeface="InterFace Light"/>
              </a:rPr>
              <a:t> </a:t>
            </a:r>
            <a:r>
              <a:rPr sz="1000" dirty="0">
                <a:latin typeface="Hypatia Sans Pro Light" panose="020B0302020204020303" pitchFamily="34" charset="0"/>
                <a:cs typeface="InterFace Light"/>
              </a:rPr>
              <a:t>contact</a:t>
            </a:r>
          </a:p>
          <a:p>
            <a:pPr marL="182880" indent="-170815">
              <a:lnSpc>
                <a:spcPct val="100000"/>
              </a:lnSpc>
              <a:buFont typeface="Arial"/>
              <a:buChar char="•"/>
              <a:tabLst>
                <a:tab pos="183515" algn="l"/>
              </a:tabLst>
            </a:pPr>
            <a:r>
              <a:rPr sz="1000" spc="-5" dirty="0">
                <a:latin typeface="Hypatia Sans Pro Light" panose="020B0302020204020303" pitchFamily="34" charset="0"/>
                <a:cs typeface="InterFace Light"/>
              </a:rPr>
              <a:t>All</a:t>
            </a:r>
            <a:r>
              <a:rPr sz="1000" dirty="0">
                <a:latin typeface="Hypatia Sans Pro Light" panose="020B0302020204020303" pitchFamily="34" charset="0"/>
                <a:cs typeface="InterFace Light"/>
              </a:rPr>
              <a:t> staff</a:t>
            </a:r>
            <a:r>
              <a:rPr sz="1000" spc="-10" dirty="0">
                <a:latin typeface="Hypatia Sans Pro Light" panose="020B0302020204020303" pitchFamily="34" charset="0"/>
                <a:cs typeface="InterFace Light"/>
              </a:rPr>
              <a:t> </a:t>
            </a:r>
            <a:r>
              <a:rPr sz="1000" dirty="0">
                <a:latin typeface="Hypatia Sans Pro Light" panose="020B0302020204020303" pitchFamily="34" charset="0"/>
                <a:cs typeface="InterFace Light"/>
              </a:rPr>
              <a:t>trained</a:t>
            </a:r>
            <a:r>
              <a:rPr sz="1000" spc="-40" dirty="0">
                <a:latin typeface="Hypatia Sans Pro Light" panose="020B0302020204020303" pitchFamily="34" charset="0"/>
                <a:cs typeface="InterFace Light"/>
              </a:rPr>
              <a:t> </a:t>
            </a:r>
            <a:r>
              <a:rPr sz="1000" dirty="0">
                <a:latin typeface="Hypatia Sans Pro Light" panose="020B0302020204020303" pitchFamily="34" charset="0"/>
                <a:cs typeface="InterFace Light"/>
              </a:rPr>
              <a:t>on</a:t>
            </a:r>
            <a:r>
              <a:rPr sz="1000" spc="20" dirty="0">
                <a:latin typeface="Hypatia Sans Pro Light" panose="020B0302020204020303" pitchFamily="34" charset="0"/>
                <a:cs typeface="InterFace Light"/>
              </a:rPr>
              <a:t> </a:t>
            </a:r>
            <a:r>
              <a:rPr sz="1000" dirty="0">
                <a:latin typeface="Hypatia Sans Pro Light" panose="020B0302020204020303" pitchFamily="34" charset="0"/>
                <a:cs typeface="InterFace Light"/>
              </a:rPr>
              <a:t>Covid-19</a:t>
            </a:r>
            <a:r>
              <a:rPr sz="1000" spc="-50" dirty="0">
                <a:latin typeface="Hypatia Sans Pro Light" panose="020B0302020204020303" pitchFamily="34" charset="0"/>
                <a:cs typeface="InterFace Light"/>
              </a:rPr>
              <a:t> </a:t>
            </a:r>
            <a:r>
              <a:rPr sz="1000" spc="-5" dirty="0">
                <a:latin typeface="Hypatia Sans Pro Light" panose="020B0302020204020303" pitchFamily="34" charset="0"/>
                <a:cs typeface="InterFace Light"/>
              </a:rPr>
              <a:t>safety</a:t>
            </a:r>
            <a:r>
              <a:rPr sz="1000" spc="-10" dirty="0">
                <a:latin typeface="Hypatia Sans Pro Light" panose="020B0302020204020303" pitchFamily="34" charset="0"/>
                <a:cs typeface="InterFace Light"/>
              </a:rPr>
              <a:t> </a:t>
            </a:r>
            <a:r>
              <a:rPr sz="1000" dirty="0">
                <a:latin typeface="Hypatia Sans Pro Light" panose="020B0302020204020303" pitchFamily="34" charset="0"/>
                <a:cs typeface="InterFace Light"/>
              </a:rPr>
              <a:t>methods</a:t>
            </a:r>
          </a:p>
          <a:p>
            <a:pPr marL="182880" indent="-170815">
              <a:lnSpc>
                <a:spcPct val="100000"/>
              </a:lnSpc>
              <a:buFont typeface="Arial"/>
              <a:buChar char="•"/>
              <a:tabLst>
                <a:tab pos="183515" algn="l"/>
              </a:tabLst>
            </a:pPr>
            <a:r>
              <a:rPr sz="1000" spc="-5" dirty="0">
                <a:latin typeface="Hypatia Sans Pro Light" panose="020B0302020204020303" pitchFamily="34" charset="0"/>
                <a:cs typeface="InterFace Light"/>
              </a:rPr>
              <a:t>Enhanced</a:t>
            </a:r>
            <a:r>
              <a:rPr sz="1000" dirty="0">
                <a:latin typeface="Hypatia Sans Pro Light" panose="020B0302020204020303" pitchFamily="34" charset="0"/>
                <a:cs typeface="InterFace Light"/>
              </a:rPr>
              <a:t> cleaning</a:t>
            </a:r>
            <a:r>
              <a:rPr sz="1000" spc="-20" dirty="0">
                <a:latin typeface="Hypatia Sans Pro Light" panose="020B0302020204020303" pitchFamily="34" charset="0"/>
                <a:cs typeface="InterFace Light"/>
              </a:rPr>
              <a:t> </a:t>
            </a:r>
            <a:r>
              <a:rPr sz="1000" spc="-5" dirty="0">
                <a:latin typeface="Hypatia Sans Pro Light" panose="020B0302020204020303" pitchFamily="34" charset="0"/>
                <a:cs typeface="InterFace Light"/>
              </a:rPr>
              <a:t>schedules</a:t>
            </a:r>
            <a:endParaRPr sz="1000" dirty="0">
              <a:latin typeface="Hypatia Sans Pro Light" panose="020B0302020204020303" pitchFamily="34" charset="0"/>
              <a:cs typeface="InterFace Light"/>
            </a:endParaRPr>
          </a:p>
          <a:p>
            <a:pPr marL="182880" marR="233679" indent="-170815">
              <a:lnSpc>
                <a:spcPct val="100000"/>
              </a:lnSpc>
              <a:buFont typeface="Arial"/>
              <a:buChar char="•"/>
              <a:tabLst>
                <a:tab pos="183515" algn="l"/>
              </a:tabLst>
            </a:pPr>
            <a:r>
              <a:rPr sz="1000" dirty="0">
                <a:latin typeface="Hypatia Sans Pro Light" panose="020B0302020204020303" pitchFamily="34" charset="0"/>
                <a:cs typeface="InterFace Light"/>
              </a:rPr>
              <a:t>The purchase of </a:t>
            </a:r>
            <a:r>
              <a:rPr sz="1000" spc="-5" dirty="0">
                <a:latin typeface="Hypatia Sans Pro Light" panose="020B0302020204020303" pitchFamily="34" charset="0"/>
                <a:cs typeface="InterFace Light"/>
              </a:rPr>
              <a:t>goods </a:t>
            </a:r>
            <a:r>
              <a:rPr sz="1000" dirty="0">
                <a:latin typeface="Hypatia Sans Pro Light" panose="020B0302020204020303" pitchFamily="34" charset="0"/>
                <a:cs typeface="InterFace Light"/>
              </a:rPr>
              <a:t>from authorised </a:t>
            </a:r>
            <a:r>
              <a:rPr sz="1000" spc="-5" dirty="0">
                <a:latin typeface="Hypatia Sans Pro Light" panose="020B0302020204020303" pitchFamily="34" charset="0"/>
                <a:cs typeface="InterFace Light"/>
              </a:rPr>
              <a:t>suppliers </a:t>
            </a:r>
            <a:r>
              <a:rPr sz="1000" dirty="0">
                <a:latin typeface="Hypatia Sans Pro Light" panose="020B0302020204020303" pitchFamily="34" charset="0"/>
                <a:cs typeface="InterFace Light"/>
              </a:rPr>
              <a:t>with controls in </a:t>
            </a:r>
            <a:r>
              <a:rPr sz="1000" spc="-204" dirty="0">
                <a:latin typeface="Hypatia Sans Pro Light" panose="020B0302020204020303" pitchFamily="34" charset="0"/>
                <a:cs typeface="InterFace Light"/>
              </a:rPr>
              <a:t> </a:t>
            </a:r>
            <a:r>
              <a:rPr sz="1000" dirty="0">
                <a:latin typeface="Hypatia Sans Pro Light" panose="020B0302020204020303" pitchFamily="34" charset="0"/>
                <a:cs typeface="InterFace Light"/>
              </a:rPr>
              <a:t>place</a:t>
            </a:r>
            <a:r>
              <a:rPr sz="1000" spc="10" dirty="0">
                <a:latin typeface="Hypatia Sans Pro Light" panose="020B0302020204020303" pitchFamily="34" charset="0"/>
                <a:cs typeface="InterFace Light"/>
              </a:rPr>
              <a:t> </a:t>
            </a:r>
            <a:r>
              <a:rPr sz="1000" dirty="0">
                <a:latin typeface="Hypatia Sans Pro Light" panose="020B0302020204020303" pitchFamily="34" charset="0"/>
                <a:cs typeface="InterFace Light"/>
              </a:rPr>
              <a:t>to</a:t>
            </a:r>
            <a:r>
              <a:rPr sz="1000" spc="-5" dirty="0">
                <a:latin typeface="Hypatia Sans Pro Light" panose="020B0302020204020303" pitchFamily="34" charset="0"/>
                <a:cs typeface="InterFace Light"/>
              </a:rPr>
              <a:t> reduce</a:t>
            </a:r>
            <a:r>
              <a:rPr sz="1000" spc="10" dirty="0">
                <a:latin typeface="Hypatia Sans Pro Light" panose="020B0302020204020303" pitchFamily="34" charset="0"/>
                <a:cs typeface="InterFace Light"/>
              </a:rPr>
              <a:t> </a:t>
            </a:r>
            <a:r>
              <a:rPr sz="1000" dirty="0">
                <a:latin typeface="Hypatia Sans Pro Light" panose="020B0302020204020303" pitchFamily="34" charset="0"/>
                <a:cs typeface="InterFace Light"/>
              </a:rPr>
              <a:t>the</a:t>
            </a:r>
            <a:r>
              <a:rPr sz="1000" spc="-15" dirty="0">
                <a:latin typeface="Hypatia Sans Pro Light" panose="020B0302020204020303" pitchFamily="34" charset="0"/>
                <a:cs typeface="InterFace Light"/>
              </a:rPr>
              <a:t> </a:t>
            </a:r>
            <a:r>
              <a:rPr sz="1000" dirty="0">
                <a:latin typeface="Hypatia Sans Pro Light" panose="020B0302020204020303" pitchFamily="34" charset="0"/>
                <a:cs typeface="InterFace Light"/>
              </a:rPr>
              <a:t>risk</a:t>
            </a:r>
            <a:r>
              <a:rPr sz="1000" spc="-30" dirty="0">
                <a:latin typeface="Hypatia Sans Pro Light" panose="020B0302020204020303" pitchFamily="34" charset="0"/>
                <a:cs typeface="InterFace Light"/>
              </a:rPr>
              <a:t> </a:t>
            </a:r>
            <a:r>
              <a:rPr sz="1000" dirty="0">
                <a:latin typeface="Hypatia Sans Pro Light" panose="020B0302020204020303" pitchFamily="34" charset="0"/>
                <a:cs typeface="InterFace Light"/>
              </a:rPr>
              <a:t>of</a:t>
            </a:r>
            <a:r>
              <a:rPr sz="1000" spc="-10" dirty="0">
                <a:latin typeface="Hypatia Sans Pro Light" panose="020B0302020204020303" pitchFamily="34" charset="0"/>
                <a:cs typeface="InterFace Light"/>
              </a:rPr>
              <a:t> </a:t>
            </a:r>
            <a:r>
              <a:rPr sz="1000" dirty="0">
                <a:latin typeface="Hypatia Sans Pro Light" panose="020B0302020204020303" pitchFamily="34" charset="0"/>
                <a:cs typeface="InterFace Light"/>
              </a:rPr>
              <a:t>contamination</a:t>
            </a:r>
          </a:p>
          <a:p>
            <a:pPr>
              <a:lnSpc>
                <a:spcPct val="100000"/>
              </a:lnSpc>
              <a:spcBef>
                <a:spcPts val="25"/>
              </a:spcBef>
            </a:pPr>
            <a:endParaRPr sz="1000" dirty="0">
              <a:latin typeface="Hypatia Sans Pro Light" panose="020B0302020204020303" pitchFamily="34" charset="0"/>
              <a:cs typeface="InterFace Light"/>
            </a:endParaRPr>
          </a:p>
          <a:p>
            <a:pPr marL="12700" marR="24765">
              <a:lnSpc>
                <a:spcPct val="100000"/>
              </a:lnSpc>
            </a:pPr>
            <a:r>
              <a:rPr sz="1000" spc="-5" dirty="0">
                <a:latin typeface="Hypatia Sans Pro Light" panose="020B0302020204020303" pitchFamily="34" charset="0"/>
                <a:cs typeface="InterFace Light"/>
              </a:rPr>
              <a:t>We </a:t>
            </a:r>
            <a:r>
              <a:rPr sz="1000" dirty="0">
                <a:latin typeface="Hypatia Sans Pro Light" panose="020B0302020204020303" pitchFamily="34" charset="0"/>
                <a:cs typeface="InterFace Light"/>
              </a:rPr>
              <a:t>are </a:t>
            </a:r>
            <a:r>
              <a:rPr sz="1000" spc="-5" dirty="0">
                <a:latin typeface="Hypatia Sans Pro Light" panose="020B0302020204020303" pitchFamily="34" charset="0"/>
                <a:cs typeface="InterFace Light"/>
              </a:rPr>
              <a:t>happy </a:t>
            </a:r>
            <a:r>
              <a:rPr sz="1000" dirty="0">
                <a:latin typeface="Hypatia Sans Pro Light" panose="020B0302020204020303" pitchFamily="34" charset="0"/>
                <a:cs typeface="InterFace Light"/>
              </a:rPr>
              <a:t>to </a:t>
            </a:r>
            <a:r>
              <a:rPr sz="1000" spc="-5" dirty="0">
                <a:latin typeface="Hypatia Sans Pro Light" panose="020B0302020204020303" pitchFamily="34" charset="0"/>
                <a:cs typeface="InterFace Light"/>
              </a:rPr>
              <a:t>send </a:t>
            </a:r>
            <a:r>
              <a:rPr sz="1000" dirty="0">
                <a:latin typeface="Hypatia Sans Pro Light" panose="020B0302020204020303" pitchFamily="34" charset="0"/>
                <a:cs typeface="InterFace Light"/>
              </a:rPr>
              <a:t>you the </a:t>
            </a:r>
            <a:r>
              <a:rPr sz="1000" spc="5" dirty="0">
                <a:latin typeface="Hypatia Sans Pro Light" panose="020B0302020204020303" pitchFamily="34" charset="0"/>
                <a:cs typeface="InterFace Light"/>
              </a:rPr>
              <a:t>C19 </a:t>
            </a:r>
            <a:r>
              <a:rPr sz="1000" dirty="0">
                <a:latin typeface="Hypatia Sans Pro Light" panose="020B0302020204020303" pitchFamily="34" charset="0"/>
                <a:cs typeface="InterFace Light"/>
              </a:rPr>
              <a:t>Risk </a:t>
            </a:r>
            <a:r>
              <a:rPr sz="1000" spc="-5" dirty="0">
                <a:latin typeface="Hypatia Sans Pro Light" panose="020B0302020204020303" pitchFamily="34" charset="0"/>
                <a:cs typeface="InterFace Light"/>
              </a:rPr>
              <a:t>Assessment </a:t>
            </a:r>
            <a:r>
              <a:rPr sz="1000" dirty="0">
                <a:latin typeface="Hypatia Sans Pro Light" panose="020B0302020204020303" pitchFamily="34" charset="0"/>
                <a:cs typeface="InterFace Light"/>
              </a:rPr>
              <a:t>we undertake </a:t>
            </a:r>
            <a:r>
              <a:rPr sz="1000" spc="-5" dirty="0">
                <a:latin typeface="Hypatia Sans Pro Light" panose="020B0302020204020303" pitchFamily="34" charset="0"/>
                <a:cs typeface="InterFace Light"/>
              </a:rPr>
              <a:t>when preparing</a:t>
            </a:r>
            <a:r>
              <a:rPr sz="1000" spc="-15" dirty="0">
                <a:latin typeface="Hypatia Sans Pro Light" panose="020B0302020204020303" pitchFamily="34" charset="0"/>
                <a:cs typeface="InterFace Light"/>
              </a:rPr>
              <a:t> </a:t>
            </a:r>
            <a:r>
              <a:rPr sz="1000" dirty="0">
                <a:latin typeface="Hypatia Sans Pro Light" panose="020B0302020204020303" pitchFamily="34" charset="0"/>
                <a:cs typeface="InterFace Light"/>
              </a:rPr>
              <a:t>your </a:t>
            </a:r>
            <a:r>
              <a:rPr sz="1000" spc="-5" dirty="0">
                <a:latin typeface="Hypatia Sans Pro Light" panose="020B0302020204020303" pitchFamily="34" charset="0"/>
                <a:cs typeface="InterFace Light"/>
              </a:rPr>
              <a:t>order.</a:t>
            </a:r>
            <a:endParaRPr sz="1000" dirty="0">
              <a:latin typeface="Hypatia Sans Pro Light" panose="020B0302020204020303" pitchFamily="34" charset="0"/>
              <a:cs typeface="InterFace Light"/>
            </a:endParaRPr>
          </a:p>
          <a:p>
            <a:pPr>
              <a:lnSpc>
                <a:spcPct val="100000"/>
              </a:lnSpc>
              <a:spcBef>
                <a:spcPts val="25"/>
              </a:spcBef>
            </a:pPr>
            <a:endParaRPr sz="1000" dirty="0">
              <a:latin typeface="Hypatia Sans Pro Light" panose="020B0302020204020303" pitchFamily="34" charset="0"/>
              <a:cs typeface="InterFace Light"/>
            </a:endParaRPr>
          </a:p>
          <a:p>
            <a:pPr marL="12700" marR="5080">
              <a:lnSpc>
                <a:spcPct val="100000"/>
              </a:lnSpc>
              <a:spcBef>
                <a:spcPts val="5"/>
              </a:spcBef>
            </a:pPr>
            <a:r>
              <a:rPr sz="1000" spc="-5" dirty="0">
                <a:latin typeface="Hypatia Sans Pro Light" panose="020B0302020204020303" pitchFamily="34" charset="0"/>
                <a:cs typeface="InterFace Light"/>
              </a:rPr>
              <a:t>May </a:t>
            </a:r>
            <a:r>
              <a:rPr sz="1000" dirty="0">
                <a:latin typeface="Hypatia Sans Pro Light" panose="020B0302020204020303" pitchFamily="34" charset="0"/>
                <a:cs typeface="InterFace Light"/>
              </a:rPr>
              <a:t>we advise you that whilst the menu is correct at the </a:t>
            </a:r>
            <a:r>
              <a:rPr sz="1000" spc="5" dirty="0">
                <a:latin typeface="Hypatia Sans Pro Light" panose="020B0302020204020303" pitchFamily="34" charset="0"/>
                <a:cs typeface="InterFace Light"/>
              </a:rPr>
              <a:t>time </a:t>
            </a:r>
            <a:r>
              <a:rPr sz="1000" dirty="0">
                <a:latin typeface="Hypatia Sans Pro Light" panose="020B0302020204020303" pitchFamily="34" charset="0"/>
                <a:cs typeface="InterFace Light"/>
              </a:rPr>
              <a:t>of printing, </a:t>
            </a:r>
            <a:r>
              <a:rPr sz="1000" spc="-204" dirty="0">
                <a:latin typeface="Hypatia Sans Pro Light" panose="020B0302020204020303" pitchFamily="34" charset="0"/>
                <a:cs typeface="InterFace Light"/>
              </a:rPr>
              <a:t> </a:t>
            </a:r>
            <a:r>
              <a:rPr sz="1000" dirty="0">
                <a:latin typeface="Hypatia Sans Pro Light" panose="020B0302020204020303" pitchFamily="34" charset="0"/>
                <a:cs typeface="InterFace Light"/>
              </a:rPr>
              <a:t>there </a:t>
            </a:r>
            <a:r>
              <a:rPr sz="1000" spc="5" dirty="0">
                <a:latin typeface="Hypatia Sans Pro Light" panose="020B0302020204020303" pitchFamily="34" charset="0"/>
                <a:cs typeface="InterFace Light"/>
              </a:rPr>
              <a:t>may </a:t>
            </a:r>
            <a:r>
              <a:rPr sz="1000" spc="-5" dirty="0">
                <a:latin typeface="Hypatia Sans Pro Light" panose="020B0302020204020303" pitchFamily="34" charset="0"/>
                <a:cs typeface="InterFace Light"/>
              </a:rPr>
              <a:t>be </a:t>
            </a:r>
            <a:r>
              <a:rPr sz="1000" dirty="0">
                <a:latin typeface="Hypatia Sans Pro Light" panose="020B0302020204020303" pitchFamily="34" charset="0"/>
                <a:cs typeface="InterFace Light"/>
              </a:rPr>
              <a:t>a </a:t>
            </a:r>
            <a:r>
              <a:rPr sz="1000" spc="-5" dirty="0">
                <a:latin typeface="Hypatia Sans Pro Light" panose="020B0302020204020303" pitchFamily="34" charset="0"/>
                <a:cs typeface="InterFace Light"/>
              </a:rPr>
              <a:t>need </a:t>
            </a:r>
            <a:r>
              <a:rPr sz="1000" dirty="0">
                <a:latin typeface="Hypatia Sans Pro Light" panose="020B0302020204020303" pitchFamily="34" charset="0"/>
                <a:cs typeface="InterFace Light"/>
              </a:rPr>
              <a:t>to change certain sandwich fillings and items as</a:t>
            </a:r>
            <a:r>
              <a:rPr sz="1000" spc="5" dirty="0">
                <a:latin typeface="Hypatia Sans Pro Light" panose="020B0302020204020303" pitchFamily="34" charset="0"/>
                <a:cs typeface="InterFace Light"/>
              </a:rPr>
              <a:t> </a:t>
            </a:r>
            <a:r>
              <a:rPr sz="1000" dirty="0">
                <a:latin typeface="Hypatia Sans Pro Light" panose="020B0302020204020303" pitchFamily="34" charset="0"/>
                <a:cs typeface="InterFace Light"/>
              </a:rPr>
              <a:t>seasons</a:t>
            </a:r>
            <a:r>
              <a:rPr sz="1000" spc="-10" dirty="0">
                <a:latin typeface="Hypatia Sans Pro Light" panose="020B0302020204020303" pitchFamily="34" charset="0"/>
                <a:cs typeface="InterFace Light"/>
              </a:rPr>
              <a:t> </a:t>
            </a:r>
            <a:r>
              <a:rPr sz="1000" dirty="0">
                <a:latin typeface="Hypatia Sans Pro Light" panose="020B0302020204020303" pitchFamily="34" charset="0"/>
                <a:cs typeface="InterFace Light"/>
              </a:rPr>
              <a:t>and</a:t>
            </a:r>
            <a:r>
              <a:rPr sz="1000" spc="-15" dirty="0">
                <a:latin typeface="Hypatia Sans Pro Light" panose="020B0302020204020303" pitchFamily="34" charset="0"/>
                <a:cs typeface="InterFace Light"/>
              </a:rPr>
              <a:t> </a:t>
            </a:r>
            <a:r>
              <a:rPr sz="1000" dirty="0">
                <a:latin typeface="Hypatia Sans Pro Light" panose="020B0302020204020303" pitchFamily="34" charset="0"/>
                <a:cs typeface="InterFace Light"/>
              </a:rPr>
              <a:t>availability</a:t>
            </a:r>
            <a:r>
              <a:rPr sz="1000" spc="-55" dirty="0">
                <a:latin typeface="Hypatia Sans Pro Light" panose="020B0302020204020303" pitchFamily="34" charset="0"/>
                <a:cs typeface="InterFace Light"/>
              </a:rPr>
              <a:t> </a:t>
            </a:r>
            <a:r>
              <a:rPr sz="1000" dirty="0">
                <a:latin typeface="Hypatia Sans Pro Light" panose="020B0302020204020303" pitchFamily="34" charset="0"/>
                <a:cs typeface="InterFace Light"/>
              </a:rPr>
              <a:t>allow.</a:t>
            </a:r>
          </a:p>
          <a:p>
            <a:pPr>
              <a:lnSpc>
                <a:spcPct val="100000"/>
              </a:lnSpc>
              <a:spcBef>
                <a:spcPts val="25"/>
              </a:spcBef>
            </a:pPr>
            <a:endParaRPr sz="1000" dirty="0">
              <a:latin typeface="Hypatia Sans Pro Light" panose="020B0302020204020303" pitchFamily="34" charset="0"/>
              <a:cs typeface="InterFace Light"/>
            </a:endParaRPr>
          </a:p>
          <a:p>
            <a:pPr marL="12700" marR="95885">
              <a:lnSpc>
                <a:spcPct val="100000"/>
              </a:lnSpc>
            </a:pPr>
            <a:r>
              <a:rPr sz="1000" spc="5" dirty="0">
                <a:latin typeface="Hypatia Sans Pro Light" panose="020B0302020204020303" pitchFamily="34" charset="0"/>
                <a:cs typeface="InterFace Light"/>
              </a:rPr>
              <a:t>Our </a:t>
            </a:r>
            <a:r>
              <a:rPr sz="1000" dirty="0">
                <a:latin typeface="Hypatia Sans Pro Light" panose="020B0302020204020303" pitchFamily="34" charset="0"/>
                <a:cs typeface="InterFace Light"/>
              </a:rPr>
              <a:t>team are always on hand to discuss </a:t>
            </a:r>
            <a:r>
              <a:rPr sz="1000" spc="-5" dirty="0">
                <a:latin typeface="Hypatia Sans Pro Light" panose="020B0302020204020303" pitchFamily="34" charset="0"/>
                <a:cs typeface="InterFace Light"/>
              </a:rPr>
              <a:t>bespoke </a:t>
            </a:r>
            <a:r>
              <a:rPr sz="1000" dirty="0">
                <a:latin typeface="Hypatia Sans Pro Light" panose="020B0302020204020303" pitchFamily="34" charset="0"/>
                <a:cs typeface="InterFace Light"/>
              </a:rPr>
              <a:t>catering events you </a:t>
            </a:r>
            <a:r>
              <a:rPr sz="1000" spc="5" dirty="0">
                <a:latin typeface="Hypatia Sans Pro Light" panose="020B0302020204020303" pitchFamily="34" charset="0"/>
                <a:cs typeface="InterFace Light"/>
              </a:rPr>
              <a:t>may </a:t>
            </a:r>
            <a:r>
              <a:rPr sz="1000" dirty="0">
                <a:latin typeface="Hypatia Sans Pro Light" panose="020B0302020204020303" pitchFamily="34" charset="0"/>
                <a:cs typeface="InterFace Light"/>
              </a:rPr>
              <a:t>wish to hold. Do not hesitate in asking us how we can assist you in </a:t>
            </a:r>
            <a:r>
              <a:rPr sz="1000" spc="-204" dirty="0">
                <a:latin typeface="Hypatia Sans Pro Light" panose="020B0302020204020303" pitchFamily="34" charset="0"/>
                <a:cs typeface="InterFace Light"/>
              </a:rPr>
              <a:t> </a:t>
            </a:r>
            <a:r>
              <a:rPr sz="1000" dirty="0">
                <a:latin typeface="Hypatia Sans Pro Light" panose="020B0302020204020303" pitchFamily="34" charset="0"/>
                <a:cs typeface="InterFace Light"/>
              </a:rPr>
              <a:t>whichever</a:t>
            </a:r>
            <a:r>
              <a:rPr sz="1000" spc="-30" dirty="0">
                <a:latin typeface="Hypatia Sans Pro Light" panose="020B0302020204020303" pitchFamily="34" charset="0"/>
                <a:cs typeface="InterFace Light"/>
              </a:rPr>
              <a:t> </a:t>
            </a:r>
            <a:r>
              <a:rPr sz="1000" spc="-5" dirty="0">
                <a:latin typeface="Hypatia Sans Pro Light" panose="020B0302020204020303" pitchFamily="34" charset="0"/>
                <a:cs typeface="InterFace Light"/>
              </a:rPr>
              <a:t>event</a:t>
            </a:r>
            <a:r>
              <a:rPr sz="1000" dirty="0">
                <a:latin typeface="Hypatia Sans Pro Light" panose="020B0302020204020303" pitchFamily="34" charset="0"/>
                <a:cs typeface="InterFace Light"/>
              </a:rPr>
              <a:t> it is</a:t>
            </a:r>
            <a:r>
              <a:rPr sz="1000" spc="-5" dirty="0">
                <a:latin typeface="Hypatia Sans Pro Light" panose="020B0302020204020303" pitchFamily="34" charset="0"/>
                <a:cs typeface="InterFace Light"/>
              </a:rPr>
              <a:t> </a:t>
            </a:r>
            <a:r>
              <a:rPr sz="1000" dirty="0">
                <a:latin typeface="Hypatia Sans Pro Light" panose="020B0302020204020303" pitchFamily="34" charset="0"/>
                <a:cs typeface="InterFace Light"/>
              </a:rPr>
              <a:t>you have</a:t>
            </a:r>
            <a:r>
              <a:rPr sz="1000" spc="-15" dirty="0">
                <a:latin typeface="Hypatia Sans Pro Light" panose="020B0302020204020303" pitchFamily="34" charset="0"/>
                <a:cs typeface="InterFace Light"/>
              </a:rPr>
              <a:t> </a:t>
            </a:r>
            <a:r>
              <a:rPr sz="1000" dirty="0">
                <a:latin typeface="Hypatia Sans Pro Light" panose="020B0302020204020303" pitchFamily="34" charset="0"/>
                <a:cs typeface="InterFace Light"/>
              </a:rPr>
              <a:t>in</a:t>
            </a:r>
            <a:r>
              <a:rPr sz="1000" spc="-5" dirty="0">
                <a:latin typeface="Hypatia Sans Pro Light" panose="020B0302020204020303" pitchFamily="34" charset="0"/>
                <a:cs typeface="InterFace Light"/>
              </a:rPr>
              <a:t> </a:t>
            </a:r>
            <a:r>
              <a:rPr sz="1000" dirty="0">
                <a:latin typeface="Hypatia Sans Pro Light" panose="020B0302020204020303" pitchFamily="34" charset="0"/>
                <a:cs typeface="InterFace Light"/>
              </a:rPr>
              <a:t>mind.</a:t>
            </a:r>
          </a:p>
        </p:txBody>
      </p:sp>
      <p:pic>
        <p:nvPicPr>
          <p:cNvPr id="4" name="Picture 3" descr="A picture containing food, indoor, plate, piece&#10;&#10;Description automatically generated">
            <a:extLst>
              <a:ext uri="{FF2B5EF4-FFF2-40B4-BE49-F238E27FC236}">
                <a16:creationId xmlns:a16="http://schemas.microsoft.com/office/drawing/2014/main" id="{3879D0AC-2B6B-51CF-CDC2-6EC958EFCA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441" t="1082" r="33565" b="1563"/>
          <a:stretch/>
        </p:blipFill>
        <p:spPr>
          <a:xfrm>
            <a:off x="5791201" y="0"/>
            <a:ext cx="41148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4114800" y="0"/>
            <a:ext cx="5791200" cy="6858000"/>
          </a:xfrm>
          <a:custGeom>
            <a:avLst/>
            <a:gdLst/>
            <a:ahLst/>
            <a:cxnLst/>
            <a:rect l="l" t="t" r="r" b="b"/>
            <a:pathLst>
              <a:path w="4922520" h="6385559">
                <a:moveTo>
                  <a:pt x="4922520" y="0"/>
                </a:moveTo>
                <a:lnTo>
                  <a:pt x="0" y="0"/>
                </a:lnTo>
                <a:lnTo>
                  <a:pt x="0" y="6385560"/>
                </a:lnTo>
                <a:lnTo>
                  <a:pt x="4922520" y="6385560"/>
                </a:lnTo>
                <a:lnTo>
                  <a:pt x="4922520" y="0"/>
                </a:lnTo>
                <a:close/>
              </a:path>
            </a:pathLst>
          </a:custGeom>
          <a:solidFill>
            <a:srgbClr val="FFDB91"/>
          </a:solidFill>
        </p:spPr>
        <p:txBody>
          <a:bodyPr wrap="square" lIns="0" tIns="0" rIns="0" bIns="0" rtlCol="0"/>
          <a:lstStyle/>
          <a:p>
            <a:endParaRPr/>
          </a:p>
        </p:txBody>
      </p:sp>
      <p:sp>
        <p:nvSpPr>
          <p:cNvPr id="5" name="object 5"/>
          <p:cNvSpPr txBox="1">
            <a:spLocks noGrp="1"/>
          </p:cNvSpPr>
          <p:nvPr>
            <p:ph type="title"/>
          </p:nvPr>
        </p:nvSpPr>
        <p:spPr>
          <a:xfrm>
            <a:off x="5061458" y="457200"/>
            <a:ext cx="3897884" cy="592342"/>
          </a:xfrm>
          <a:prstGeom prst="rect">
            <a:avLst/>
          </a:prstGeom>
        </p:spPr>
        <p:txBody>
          <a:bodyPr vert="horz" wrap="square" lIns="0" tIns="12065" rIns="0" bIns="0" rtlCol="0">
            <a:spAutoFit/>
          </a:bodyPr>
          <a:lstStyle/>
          <a:p>
            <a:pPr marR="5080" indent="11113" algn="ctr">
              <a:lnSpc>
                <a:spcPct val="80000"/>
              </a:lnSpc>
              <a:spcBef>
                <a:spcPts val="95"/>
              </a:spcBef>
            </a:pPr>
            <a:r>
              <a:rPr lang="en-GB" sz="2800" spc="-20" dirty="0">
                <a:solidFill>
                  <a:srgbClr val="000000"/>
                </a:solidFill>
                <a:latin typeface="BioRhyme ExtraBold" panose="00000900000000000000" pitchFamily="2" charset="0"/>
                <a:ea typeface="BioRhyme ExtraBold" panose="00000900000000000000" pitchFamily="2" charset="0"/>
                <a:cs typeface="InterFace Black"/>
              </a:rPr>
              <a:t>BREAKFAST </a:t>
            </a:r>
            <a:br>
              <a:rPr lang="en-GB" sz="2800" spc="-20" dirty="0">
                <a:solidFill>
                  <a:srgbClr val="000000"/>
                </a:solidFill>
                <a:latin typeface="BioRhyme ExtraBold" panose="00000900000000000000" pitchFamily="2" charset="0"/>
                <a:ea typeface="BioRhyme ExtraBold" panose="00000900000000000000" pitchFamily="2" charset="0"/>
                <a:cs typeface="InterFace Black"/>
              </a:rPr>
            </a:br>
            <a:r>
              <a:rPr lang="en-GB" sz="1800" spc="-20" dirty="0">
                <a:latin typeface="BioRhyme" panose="00000500000000000000" pitchFamily="2" charset="0"/>
                <a:ea typeface="BioRhyme" panose="00000500000000000000" pitchFamily="2" charset="0"/>
                <a:cs typeface="InterFace Black"/>
              </a:rPr>
              <a:t>&amp; REFRESHMENTS</a:t>
            </a:r>
            <a:endParaRPr sz="1800" dirty="0">
              <a:latin typeface="BioRhyme" panose="00000500000000000000" pitchFamily="2" charset="0"/>
              <a:ea typeface="BioRhyme" panose="00000500000000000000" pitchFamily="2" charset="0"/>
              <a:cs typeface="InterFace Black"/>
            </a:endParaRPr>
          </a:p>
        </p:txBody>
      </p:sp>
      <p:sp>
        <p:nvSpPr>
          <p:cNvPr id="7" name="object 7"/>
          <p:cNvSpPr txBox="1"/>
          <p:nvPr/>
        </p:nvSpPr>
        <p:spPr>
          <a:xfrm>
            <a:off x="4495800" y="1365782"/>
            <a:ext cx="5562600" cy="5838137"/>
          </a:xfrm>
          <a:prstGeom prst="rect">
            <a:avLst/>
          </a:prstGeom>
        </p:spPr>
        <p:txBody>
          <a:bodyPr vert="horz" wrap="square" lIns="0" tIns="13335" rIns="0" bIns="0" rtlCol="0">
            <a:spAutoFit/>
          </a:bodyPr>
          <a:lstStyle/>
          <a:p>
            <a:pPr marL="25400"/>
            <a:r>
              <a:rPr lang="en-GB" sz="1000" spc="20" dirty="0">
                <a:latin typeface="Hypatia Sans Pro Black" panose="020B0902020204020303" pitchFamily="34" charset="0"/>
                <a:cs typeface="InterFace Light"/>
              </a:rPr>
              <a:t>DRINKS</a:t>
            </a:r>
            <a:r>
              <a:rPr lang="en-GB" sz="1000" spc="20" dirty="0">
                <a:latin typeface="Hypatia Sans Pro Light" panose="020B0302020204020303" pitchFamily="34" charset="0"/>
                <a:cs typeface="InterFace Light"/>
              </a:rPr>
              <a:t>					</a:t>
            </a:r>
          </a:p>
          <a:p>
            <a:pPr marL="25400"/>
            <a:r>
              <a:rPr lang="en-GB" sz="1000" spc="20" dirty="0">
                <a:latin typeface="Hypatia Sans Pro Light" panose="020B0302020204020303" pitchFamily="34" charset="0"/>
                <a:cs typeface="InterFace Light"/>
              </a:rPr>
              <a:t>Richly roasted Fairtrade Arabica coffee			£3.00	</a:t>
            </a:r>
          </a:p>
          <a:p>
            <a:pPr marL="25400"/>
            <a:r>
              <a:rPr lang="en-GB" sz="1000" spc="20" dirty="0">
                <a:latin typeface="Hypatia Sans Pro Light" panose="020B0302020204020303" pitchFamily="34" charset="0"/>
                <a:cs typeface="InterFace Light"/>
              </a:rPr>
              <a:t>Tea, semi-skimmed milk, honey, lemon, Earl Grey, English breakfast, Herbal infusions 	£3.00</a:t>
            </a:r>
          </a:p>
          <a:p>
            <a:pPr marL="25400"/>
            <a:r>
              <a:rPr lang="en-GB" sz="1000" spc="20" dirty="0">
                <a:latin typeface="Hypatia Sans Pro Light" panose="020B0302020204020303" pitchFamily="34" charset="0"/>
                <a:cs typeface="InterFace Light"/>
              </a:rPr>
              <a:t>Mixed berry &amp; banana breakfast smoothie per jug serves  (6)		£2.88</a:t>
            </a:r>
          </a:p>
          <a:p>
            <a:pPr marL="25400"/>
            <a:r>
              <a:rPr lang="en-GB" sz="1000" spc="20" dirty="0">
                <a:latin typeface="Hypatia Sans Pro Light" panose="020B0302020204020303" pitchFamily="34" charset="0"/>
                <a:cs typeface="InterFace Light"/>
              </a:rPr>
              <a:t>British ‘Life’ water - original &amp; ethical British still &amp; sparkling spring water	£3.40</a:t>
            </a:r>
          </a:p>
          <a:p>
            <a:pPr marL="25400"/>
            <a:r>
              <a:rPr lang="en-GB" sz="1000" spc="20" dirty="0">
                <a:latin typeface="Hypatia Sans Pro Light" panose="020B0302020204020303" pitchFamily="34" charset="0"/>
                <a:cs typeface="InterFace Light"/>
              </a:rPr>
              <a:t>Fruit Juice (per litre)				£3.80</a:t>
            </a:r>
          </a:p>
          <a:p>
            <a:pPr marL="25400"/>
            <a:r>
              <a:rPr lang="en-GB" sz="1000" spc="20" dirty="0">
                <a:latin typeface="Hypatia Sans Pro Light" panose="020B0302020204020303" pitchFamily="34" charset="0"/>
                <a:cs typeface="InterFace Light"/>
              </a:rPr>
              <a:t>Chilled Tap Water (per litre)				£1.00</a:t>
            </a:r>
          </a:p>
          <a:p>
            <a:pPr marL="25400"/>
            <a:r>
              <a:rPr lang="en-GB" sz="1000" spc="20" dirty="0">
                <a:latin typeface="Hypatia Sans Pro Light" panose="020B0302020204020303" pitchFamily="34" charset="0"/>
                <a:cs typeface="InterFace Light"/>
              </a:rPr>
              <a:t>Soda Cans					£3.10</a:t>
            </a:r>
          </a:p>
          <a:p>
            <a:pPr marL="25400"/>
            <a:endParaRPr lang="en-GB" sz="1000" spc="20" dirty="0">
              <a:latin typeface="Hypatia Sans Pro Black" panose="020B0902020204020303" pitchFamily="34" charset="0"/>
              <a:cs typeface="InterFace Light"/>
            </a:endParaRPr>
          </a:p>
          <a:p>
            <a:pPr marL="25400"/>
            <a:r>
              <a:rPr lang="en-GB" sz="1000" spc="20" dirty="0">
                <a:latin typeface="Hypatia Sans Pro Black" panose="020B0902020204020303" pitchFamily="34" charset="0"/>
                <a:cs typeface="InterFace Light"/>
              </a:rPr>
              <a:t>DRINKS WITH ACCOMPANIMENTS</a:t>
            </a:r>
          </a:p>
          <a:p>
            <a:pPr marL="25400"/>
            <a:r>
              <a:rPr lang="en-GB" sz="1000" spc="20" dirty="0">
                <a:latin typeface="Hypatia Sans Pro Light" panose="020B0302020204020303" pitchFamily="34" charset="0"/>
                <a:cs typeface="InterFace Light"/>
              </a:rPr>
              <a:t>Tea Coffee Infusions and Biscuits				£4.40</a:t>
            </a:r>
          </a:p>
          <a:p>
            <a:pPr marL="25400"/>
            <a:r>
              <a:rPr lang="en-GB" sz="1000" spc="20" dirty="0">
                <a:latin typeface="Hypatia Sans Pro Light" panose="020B0302020204020303" pitchFamily="34" charset="0"/>
                <a:cs typeface="InterFace Light"/>
              </a:rPr>
              <a:t>Tea Coffee Biscuits and Fruit Bowl				£5.90</a:t>
            </a:r>
          </a:p>
          <a:p>
            <a:pPr marL="25400"/>
            <a:r>
              <a:rPr lang="en-GB" sz="1000" spc="20" dirty="0">
                <a:latin typeface="Hypatia Sans Pro Light" panose="020B0302020204020303" pitchFamily="34" charset="0"/>
                <a:cs typeface="InterFace Light"/>
              </a:rPr>
              <a:t>Tea Coffee Infusions Chilled Water Orange Juice Danish Pastries and Muffins	£8.75</a:t>
            </a:r>
          </a:p>
          <a:p>
            <a:pPr marL="25400"/>
            <a:r>
              <a:rPr lang="en-GB" sz="1000" spc="20" dirty="0">
                <a:latin typeface="Hypatia Sans Pro Light" panose="020B0302020204020303" pitchFamily="34" charset="0"/>
                <a:cs typeface="InterFace Light"/>
              </a:rPr>
              <a:t>Tea Coffee Infusions and Cake				£6.80</a:t>
            </a:r>
          </a:p>
          <a:p>
            <a:pPr marL="25400"/>
            <a:r>
              <a:rPr lang="en-GB" sz="1000" spc="20" dirty="0">
                <a:latin typeface="Hypatia Sans Pro Light" panose="020B0302020204020303" pitchFamily="34" charset="0"/>
                <a:cs typeface="InterFace Light"/>
              </a:rPr>
              <a:t>	</a:t>
            </a:r>
          </a:p>
          <a:p>
            <a:pPr marL="12700" marR="5080"/>
            <a:r>
              <a:rPr lang="en-GB" sz="1000">
                <a:latin typeface="Hypatia Sans Pro Black" panose="020B0902020204020303" pitchFamily="34" charset="0"/>
                <a:cs typeface="InterFace Light"/>
              </a:rPr>
              <a:t>FRUIT</a:t>
            </a:r>
            <a:endParaRPr lang="en-GB" sz="1000" dirty="0">
              <a:latin typeface="Hypatia Sans Pro Black" panose="020B0902020204020303" pitchFamily="34" charset="0"/>
              <a:cs typeface="InterFace Light"/>
            </a:endParaRPr>
          </a:p>
          <a:p>
            <a:pPr marL="12700" marR="5080"/>
            <a:r>
              <a:rPr lang="en-GB" sz="1000" dirty="0">
                <a:latin typeface="Hypatia Sans Pro Light" panose="020B0302020204020303" pitchFamily="34" charset="0"/>
                <a:cs typeface="InterFace Light"/>
              </a:rPr>
              <a:t>Fresh fruit kebabs, passion fruit crème </a:t>
            </a:r>
            <a:r>
              <a:rPr lang="en-GB" sz="1000" dirty="0" err="1">
                <a:latin typeface="Hypatia Sans Pro Light" panose="020B0302020204020303" pitchFamily="34" charset="0"/>
                <a:cs typeface="InterFace Light"/>
              </a:rPr>
              <a:t>fraîche</a:t>
            </a:r>
            <a:r>
              <a:rPr lang="en-GB" sz="1000" dirty="0">
                <a:latin typeface="Hypatia Sans Pro Light" panose="020B0302020204020303" pitchFamily="34" charset="0"/>
                <a:cs typeface="InterFace Light"/>
              </a:rPr>
              <a:t> dip			£3.20</a:t>
            </a:r>
          </a:p>
          <a:p>
            <a:pPr marL="12700" marR="5080"/>
            <a:r>
              <a:rPr lang="en-GB" sz="1000" dirty="0">
                <a:latin typeface="Hypatia Sans Pro Light" panose="020B0302020204020303" pitchFamily="34" charset="0"/>
                <a:cs typeface="InterFace Light"/>
              </a:rPr>
              <a:t>Raw energy bliss balls - Apple &amp; cinnamon, Cacao &amp; mint		£3.00</a:t>
            </a:r>
          </a:p>
          <a:p>
            <a:pPr marL="12700" marR="5080"/>
            <a:r>
              <a:rPr lang="en-GB" sz="1000" dirty="0">
                <a:latin typeface="Hypatia Sans Pro Light" panose="020B0302020204020303" pitchFamily="34" charset="0"/>
                <a:cs typeface="InterFace Light"/>
              </a:rPr>
              <a:t>Granola, seasonal berries and yoghurt			£4.05</a:t>
            </a:r>
          </a:p>
          <a:p>
            <a:pPr marL="12700" marR="5080"/>
            <a:r>
              <a:rPr lang="en-GB" sz="1000" dirty="0">
                <a:latin typeface="Hypatia Sans Pro Light" panose="020B0302020204020303" pitchFamily="34" charset="0"/>
                <a:cs typeface="InterFace Light"/>
              </a:rPr>
              <a:t>Sliced fruit platter					£3.85</a:t>
            </a:r>
          </a:p>
          <a:p>
            <a:pPr marL="12700" marR="5080"/>
            <a:r>
              <a:rPr lang="en-GB" sz="1000" dirty="0">
                <a:latin typeface="Hypatia Sans Pro Light" panose="020B0302020204020303" pitchFamily="34" charset="0"/>
                <a:cs typeface="InterFace Light"/>
              </a:rPr>
              <a:t>Piece of fresh fruit 				£1.75</a:t>
            </a:r>
          </a:p>
          <a:p>
            <a:pPr marL="12700" marR="5080"/>
            <a:endParaRPr lang="en-GB" sz="1000" dirty="0">
              <a:latin typeface="Hypatia Sans Pro Light" panose="020B0302020204020303" pitchFamily="34" charset="0"/>
              <a:cs typeface="InterFace Light"/>
            </a:endParaRPr>
          </a:p>
          <a:p>
            <a:pPr marL="12700" marR="5080"/>
            <a:r>
              <a:rPr lang="en-GB" sz="1000" dirty="0">
                <a:latin typeface="Hypatia Sans Pro Black" panose="020B0902020204020303" pitchFamily="34" charset="0"/>
                <a:cs typeface="InterFace Light"/>
              </a:rPr>
              <a:t>BREAKFAST</a:t>
            </a:r>
          </a:p>
          <a:p>
            <a:pPr marL="12700" marR="5080"/>
            <a:r>
              <a:rPr lang="en-GB" sz="1000" dirty="0">
                <a:latin typeface="Hypatia Sans Pro Light" panose="020B0302020204020303" pitchFamily="34" charset="0"/>
                <a:cs typeface="InterFace Light"/>
              </a:rPr>
              <a:t>Sausage or Bacon Bap 				£5.56</a:t>
            </a:r>
          </a:p>
          <a:p>
            <a:pPr marL="12700" marR="5080"/>
            <a:r>
              <a:rPr lang="en-GB" sz="1000" dirty="0">
                <a:latin typeface="Hypatia Sans Pro Light" panose="020B0302020204020303" pitchFamily="34" charset="0"/>
                <a:cs typeface="InterFace Light"/>
              </a:rPr>
              <a:t>Best Back Bacon or Cumberland Sausage with sauces, served on a platter</a:t>
            </a:r>
          </a:p>
          <a:p>
            <a:pPr marL="12700" marR="5080"/>
            <a:r>
              <a:rPr lang="en-GB" sz="1000" dirty="0">
                <a:latin typeface="Hypatia Sans Pro Light" panose="020B0302020204020303" pitchFamily="34" charset="0"/>
                <a:cs typeface="InterFace Light"/>
              </a:rPr>
              <a:t>Breakfast Buffet					£13.35</a:t>
            </a:r>
          </a:p>
          <a:p>
            <a:pPr marL="12700" marR="5080"/>
            <a:r>
              <a:rPr lang="en-GB" sz="1000" dirty="0">
                <a:latin typeface="Hypatia Sans Pro Light" panose="020B0302020204020303" pitchFamily="34" charset="0"/>
                <a:cs typeface="InterFace Light"/>
              </a:rPr>
              <a:t>Ham and cheese croissant, smoked salmon and cream cheese bagels, wholemeal muffin</a:t>
            </a:r>
          </a:p>
          <a:p>
            <a:pPr marL="12700" marR="5080"/>
            <a:r>
              <a:rPr lang="en-GB" sz="1000" dirty="0">
                <a:latin typeface="Hypatia Sans Pro Light" panose="020B0302020204020303" pitchFamily="34" charset="0"/>
                <a:cs typeface="InterFace Light"/>
              </a:rPr>
              <a:t>and fruit skewers</a:t>
            </a:r>
          </a:p>
          <a:p>
            <a:pPr marL="12700" marR="5080"/>
            <a:endParaRPr lang="en-GB" sz="1000" dirty="0">
              <a:latin typeface="Hypatia Sans Pro Light" panose="020B0302020204020303" pitchFamily="34" charset="0"/>
              <a:cs typeface="InterFace Light"/>
            </a:endParaRPr>
          </a:p>
          <a:p>
            <a:pPr marL="12700" marR="5080"/>
            <a:r>
              <a:rPr lang="en-GB" sz="1000" b="1" dirty="0">
                <a:latin typeface="Hypatia Sans Pro Light" panose="020B0302020204020303" pitchFamily="34" charset="0"/>
                <a:cs typeface="InterFace Light"/>
              </a:rPr>
              <a:t>Vegetarian and Vegan options available</a:t>
            </a:r>
          </a:p>
          <a:p>
            <a:pPr marL="12700" marR="5080"/>
            <a:endParaRPr lang="en-GB" sz="1000" dirty="0">
              <a:latin typeface="Hypatia Sans Pro Light" panose="020B0302020204020303" pitchFamily="34" charset="0"/>
              <a:cs typeface="InterFace Light"/>
            </a:endParaRPr>
          </a:p>
          <a:p>
            <a:pPr marL="12700" marR="5080"/>
            <a:r>
              <a:rPr lang="en-GB" sz="1000" b="1" dirty="0">
                <a:latin typeface="Hypatia Sans Pro Light" panose="020B0302020204020303" pitchFamily="34" charset="0"/>
                <a:cs typeface="InterFace Light"/>
              </a:rPr>
              <a:t>Exclusive </a:t>
            </a:r>
            <a:r>
              <a:rPr lang="en-GB" sz="1000" b="1">
                <a:latin typeface="Hypatia Sans Pro Light" panose="020B0302020204020303" pitchFamily="34" charset="0"/>
                <a:cs typeface="InterFace Light"/>
              </a:rPr>
              <a:t>of VAT</a:t>
            </a:r>
          </a:p>
          <a:p>
            <a:pPr marL="12700" marR="5080"/>
            <a:endParaRPr lang="en-GB" sz="1000" b="1">
              <a:latin typeface="Hypatia Sans Pro Light" panose="020B0302020204020303" pitchFamily="34" charset="0"/>
              <a:cs typeface="InterFace Light"/>
            </a:endParaRPr>
          </a:p>
          <a:p>
            <a:pPr marL="12700" marR="5080">
              <a:lnSpc>
                <a:spcPct val="95000"/>
              </a:lnSpc>
            </a:pPr>
            <a:r>
              <a:rPr lang="en-GB" sz="1000" b="1">
                <a:latin typeface="Hypatia Sans Pro Light" panose="020B0302020204020303" pitchFamily="34" charset="0"/>
                <a:cs typeface="InterFace Light"/>
              </a:rPr>
              <a:t>(</a:t>
            </a:r>
            <a:r>
              <a:rPr lang="en-GB" sz="800" b="1">
                <a:latin typeface="Hypatia Sans Pro Light" panose="020B0302020204020303" pitchFamily="34" charset="0"/>
                <a:cs typeface="InterFace Light"/>
              </a:rPr>
              <a:t>V) Vegetarian (VG) Vegan (GF) Gluten Free (H) Halal</a:t>
            </a:r>
          </a:p>
          <a:p>
            <a:pPr marL="12700" marR="5080">
              <a:lnSpc>
                <a:spcPct val="95000"/>
              </a:lnSpc>
            </a:pPr>
            <a:r>
              <a:rPr lang="en-GB" sz="800" b="1">
                <a:latin typeface="Hypatia Sans Pro Light" panose="020B0302020204020303" pitchFamily="34" charset="0"/>
                <a:cs typeface="InterFace Light"/>
              </a:rPr>
              <a:t>Our food may contain nuts, deratives of nuts or other allergens, if you suffer from an allergy please notify a manager. </a:t>
            </a:r>
          </a:p>
          <a:p>
            <a:pPr marL="12700" marR="5080">
              <a:lnSpc>
                <a:spcPct val="95000"/>
              </a:lnSpc>
            </a:pPr>
            <a:r>
              <a:rPr lang="en-GB" sz="800" b="1">
                <a:latin typeface="Hypatia Sans Pro Light" panose="020B0302020204020303" pitchFamily="34" charset="0"/>
                <a:cs typeface="InterFace Light"/>
              </a:rPr>
              <a:t>We are happy to cater for dietary requirements.</a:t>
            </a:r>
          </a:p>
          <a:p>
            <a:pPr marL="12700" marR="5080"/>
            <a:endParaRPr lang="en-GB" sz="1000" b="1" dirty="0">
              <a:latin typeface="Hypatia Sans Pro Light" panose="020B0302020204020303" pitchFamily="34" charset="0"/>
              <a:cs typeface="InterFace Light"/>
            </a:endParaRPr>
          </a:p>
        </p:txBody>
      </p:sp>
      <p:pic>
        <p:nvPicPr>
          <p:cNvPr id="15" name="object 15"/>
          <p:cNvPicPr/>
          <p:nvPr/>
        </p:nvPicPr>
        <p:blipFill rotWithShape="1">
          <a:blip r:embed="rId2" cstate="print">
            <a:extLst>
              <a:ext uri="{28A0092B-C50C-407E-A947-70E740481C1C}">
                <a14:useLocalDpi xmlns:a14="http://schemas.microsoft.com/office/drawing/2010/main" val="0"/>
              </a:ext>
            </a:extLst>
          </a:blip>
          <a:srcRect l="6637" r="52593"/>
          <a:stretch/>
        </p:blipFill>
        <p:spPr>
          <a:xfrm>
            <a:off x="0" y="0"/>
            <a:ext cx="4194046"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object 6"/>
          <p:cNvPicPr/>
          <p:nvPr/>
        </p:nvPicPr>
        <p:blipFill>
          <a:blip r:embed="rId2" cstate="print">
            <a:extLst>
              <a:ext uri="{28A0092B-C50C-407E-A947-70E740481C1C}">
                <a14:useLocalDpi xmlns:a14="http://schemas.microsoft.com/office/drawing/2010/main" val="0"/>
              </a:ext>
            </a:extLst>
          </a:blip>
          <a:srcRect/>
          <a:stretch/>
        </p:blipFill>
        <p:spPr>
          <a:xfrm>
            <a:off x="5327364" y="0"/>
            <a:ext cx="4578636" cy="6858000"/>
          </a:xfrm>
          <a:prstGeom prst="rect">
            <a:avLst/>
          </a:prstGeom>
        </p:spPr>
      </p:pic>
      <p:sp>
        <p:nvSpPr>
          <p:cNvPr id="12" name="object 4">
            <a:extLst>
              <a:ext uri="{FF2B5EF4-FFF2-40B4-BE49-F238E27FC236}">
                <a16:creationId xmlns:a16="http://schemas.microsoft.com/office/drawing/2014/main" id="{7949F4B9-FF58-D823-29B3-5D6DD78C6244}"/>
              </a:ext>
            </a:extLst>
          </p:cNvPr>
          <p:cNvSpPr/>
          <p:nvPr/>
        </p:nvSpPr>
        <p:spPr>
          <a:xfrm>
            <a:off x="0" y="0"/>
            <a:ext cx="5791200" cy="6870817"/>
          </a:xfrm>
          <a:custGeom>
            <a:avLst/>
            <a:gdLst/>
            <a:ahLst/>
            <a:cxnLst/>
            <a:rect l="l" t="t" r="r" b="b"/>
            <a:pathLst>
              <a:path w="4922520" h="6385559">
                <a:moveTo>
                  <a:pt x="4922520" y="0"/>
                </a:moveTo>
                <a:lnTo>
                  <a:pt x="0" y="0"/>
                </a:lnTo>
                <a:lnTo>
                  <a:pt x="0" y="6385560"/>
                </a:lnTo>
                <a:lnTo>
                  <a:pt x="4922520" y="6385560"/>
                </a:lnTo>
                <a:lnTo>
                  <a:pt x="4922520" y="0"/>
                </a:lnTo>
                <a:close/>
              </a:path>
            </a:pathLst>
          </a:custGeom>
          <a:solidFill>
            <a:srgbClr val="FFDB91"/>
          </a:solidFill>
        </p:spPr>
        <p:txBody>
          <a:bodyPr wrap="square" lIns="0" tIns="0" rIns="0" bIns="0" rtlCol="0"/>
          <a:lstStyle/>
          <a:p>
            <a:endParaRPr/>
          </a:p>
        </p:txBody>
      </p:sp>
      <p:sp>
        <p:nvSpPr>
          <p:cNvPr id="10" name="object 5">
            <a:extLst>
              <a:ext uri="{FF2B5EF4-FFF2-40B4-BE49-F238E27FC236}">
                <a16:creationId xmlns:a16="http://schemas.microsoft.com/office/drawing/2014/main" id="{AF83A9F3-A4D3-9C5A-0BAD-31013A6D421E}"/>
              </a:ext>
            </a:extLst>
          </p:cNvPr>
          <p:cNvSpPr txBox="1">
            <a:spLocks noGrp="1"/>
          </p:cNvSpPr>
          <p:nvPr>
            <p:ph type="title"/>
          </p:nvPr>
        </p:nvSpPr>
        <p:spPr>
          <a:xfrm>
            <a:off x="0" y="990600"/>
            <a:ext cx="5791199" cy="618503"/>
          </a:xfrm>
          <a:prstGeom prst="rect">
            <a:avLst/>
          </a:prstGeom>
        </p:spPr>
        <p:txBody>
          <a:bodyPr vert="horz" wrap="square" lIns="0" tIns="12065" rIns="0" bIns="0" rtlCol="0">
            <a:spAutoFit/>
          </a:bodyPr>
          <a:lstStyle/>
          <a:p>
            <a:pPr marR="5080" indent="11113" algn="ctr">
              <a:lnSpc>
                <a:spcPct val="80000"/>
              </a:lnSpc>
              <a:spcBef>
                <a:spcPts val="95"/>
              </a:spcBef>
            </a:pPr>
            <a:r>
              <a:rPr lang="en-GB" sz="2800" spc="-20" dirty="0">
                <a:solidFill>
                  <a:srgbClr val="000000"/>
                </a:solidFill>
                <a:latin typeface="BioRhyme ExtraBold" panose="00000900000000000000" pitchFamily="2" charset="0"/>
                <a:ea typeface="BioRhyme ExtraBold" panose="00000900000000000000" pitchFamily="2" charset="0"/>
                <a:cs typeface="InterFace Black"/>
              </a:rPr>
              <a:t>PICNIC IN THE OFFICE</a:t>
            </a:r>
            <a:br>
              <a:rPr lang="en-GB" sz="2800" spc="-20" dirty="0">
                <a:solidFill>
                  <a:srgbClr val="000000"/>
                </a:solidFill>
                <a:latin typeface="BioRhyme ExtraBold" panose="00000900000000000000" pitchFamily="2" charset="0"/>
                <a:ea typeface="BioRhyme ExtraBold" panose="00000900000000000000" pitchFamily="2" charset="0"/>
                <a:cs typeface="InterFace Black"/>
              </a:rPr>
            </a:br>
            <a:endParaRPr sz="2000" dirty="0">
              <a:latin typeface="BioRhyme" panose="00000500000000000000" pitchFamily="2" charset="0"/>
              <a:ea typeface="BioRhyme" panose="00000500000000000000" pitchFamily="2" charset="0"/>
              <a:cs typeface="InterFace Black"/>
            </a:endParaRPr>
          </a:p>
        </p:txBody>
      </p:sp>
      <p:sp>
        <p:nvSpPr>
          <p:cNvPr id="11" name="object 7">
            <a:extLst>
              <a:ext uri="{FF2B5EF4-FFF2-40B4-BE49-F238E27FC236}">
                <a16:creationId xmlns:a16="http://schemas.microsoft.com/office/drawing/2014/main" id="{2F8212AE-7A2B-9653-5CCB-7598D9BFB154}"/>
              </a:ext>
            </a:extLst>
          </p:cNvPr>
          <p:cNvSpPr txBox="1"/>
          <p:nvPr/>
        </p:nvSpPr>
        <p:spPr>
          <a:xfrm>
            <a:off x="533400" y="1752600"/>
            <a:ext cx="4953000" cy="4691669"/>
          </a:xfrm>
          <a:prstGeom prst="rect">
            <a:avLst/>
          </a:prstGeom>
        </p:spPr>
        <p:txBody>
          <a:bodyPr vert="horz" wrap="square" lIns="0" tIns="13335" rIns="0" bIns="0" rtlCol="0">
            <a:spAutoFit/>
          </a:bodyPr>
          <a:lstStyle/>
          <a:p>
            <a:pPr marL="25400">
              <a:lnSpc>
                <a:spcPct val="95000"/>
              </a:lnSpc>
            </a:pPr>
            <a:r>
              <a:rPr lang="en-GB" sz="1000" dirty="0">
                <a:latin typeface="Hypatia Sans Pro Black" panose="020B0902020204020303" pitchFamily="34" charset="0"/>
                <a:cs typeface="InterFace Light"/>
              </a:rPr>
              <a:t>THE SANDWICH LUNCH BAG</a:t>
            </a:r>
            <a:r>
              <a:rPr lang="en-GB" sz="1000" dirty="0">
                <a:latin typeface="Hypatia Sans Pro Light" panose="020B0302020204020303" pitchFamily="34" charset="0"/>
                <a:cs typeface="InterFace Light"/>
              </a:rPr>
              <a:t>			</a:t>
            </a:r>
          </a:p>
          <a:p>
            <a:pPr marL="25400">
              <a:lnSpc>
                <a:spcPct val="95000"/>
              </a:lnSpc>
            </a:pPr>
            <a:r>
              <a:rPr lang="en-GB" sz="1000" dirty="0">
                <a:latin typeface="Hypatia Sans Pro Light" panose="020B0302020204020303" pitchFamily="34" charset="0"/>
                <a:cs typeface="InterFace Light"/>
              </a:rPr>
              <a:t>An individually packaged baguette sandwich with health bar, crisps and fruit juice	£12.45</a:t>
            </a:r>
          </a:p>
          <a:p>
            <a:pPr marL="25400">
              <a:lnSpc>
                <a:spcPct val="95000"/>
              </a:lnSpc>
            </a:pPr>
            <a:r>
              <a:rPr lang="en-GB" sz="1000" dirty="0">
                <a:latin typeface="Hypatia Sans Pro Light" panose="020B0302020204020303" pitchFamily="34" charset="0"/>
                <a:cs typeface="InterFace Light"/>
              </a:rPr>
              <a:t>hand-baked crisps</a:t>
            </a:r>
          </a:p>
          <a:p>
            <a:pPr marL="25400">
              <a:lnSpc>
                <a:spcPct val="95000"/>
              </a:lnSpc>
            </a:pPr>
            <a:r>
              <a:rPr lang="en-GB" sz="1000" dirty="0">
                <a:latin typeface="Hypatia Sans Pro Light" panose="020B0302020204020303" pitchFamily="34" charset="0"/>
                <a:cs typeface="InterFace Light"/>
              </a:rPr>
              <a:t>Ham and tomato</a:t>
            </a:r>
          </a:p>
          <a:p>
            <a:pPr marL="25400">
              <a:lnSpc>
                <a:spcPct val="95000"/>
              </a:lnSpc>
            </a:pPr>
            <a:r>
              <a:rPr lang="en-GB" sz="1000" dirty="0">
                <a:latin typeface="Hypatia Sans Pro Light" panose="020B0302020204020303" pitchFamily="34" charset="0"/>
                <a:cs typeface="InterFace Light"/>
              </a:rPr>
              <a:t>Cheese and pickle (v)</a:t>
            </a:r>
          </a:p>
          <a:p>
            <a:pPr marL="25400">
              <a:lnSpc>
                <a:spcPct val="95000"/>
              </a:lnSpc>
            </a:pPr>
            <a:r>
              <a:rPr lang="en-GB" sz="1000" dirty="0">
                <a:latin typeface="Hypatia Sans Pro Light" panose="020B0302020204020303" pitchFamily="34" charset="0"/>
                <a:cs typeface="InterFace Light"/>
              </a:rPr>
              <a:t>Coronation Chicken (h)</a:t>
            </a:r>
          </a:p>
          <a:p>
            <a:pPr marL="25400">
              <a:lnSpc>
                <a:spcPct val="95000"/>
              </a:lnSpc>
            </a:pPr>
            <a:r>
              <a:rPr lang="en-GB" sz="1000" dirty="0">
                <a:latin typeface="Hypatia Sans Pro Light" panose="020B0302020204020303" pitchFamily="34" charset="0"/>
                <a:cs typeface="InterFace Light"/>
              </a:rPr>
              <a:t>Egg Mayo and cress</a:t>
            </a:r>
          </a:p>
          <a:p>
            <a:pPr marL="25400">
              <a:lnSpc>
                <a:spcPct val="95000"/>
              </a:lnSpc>
            </a:pPr>
            <a:r>
              <a:rPr lang="en-GB" sz="1000" dirty="0">
                <a:latin typeface="Hypatia Sans Pro Light" panose="020B0302020204020303" pitchFamily="34" charset="0"/>
                <a:cs typeface="InterFace Light"/>
              </a:rPr>
              <a:t>Tuna Mayo and cucumber</a:t>
            </a:r>
          </a:p>
          <a:p>
            <a:pPr marL="25400">
              <a:lnSpc>
                <a:spcPct val="95000"/>
              </a:lnSpc>
            </a:pPr>
            <a:endParaRPr lang="en-GB" sz="1000" dirty="0">
              <a:latin typeface="Hypatia Sans Pro Black" panose="020B0902020204020303" pitchFamily="34" charset="0"/>
              <a:cs typeface="InterFace Light"/>
            </a:endParaRPr>
          </a:p>
          <a:p>
            <a:pPr marL="25400">
              <a:lnSpc>
                <a:spcPct val="95000"/>
              </a:lnSpc>
            </a:pPr>
            <a:r>
              <a:rPr lang="en-GB" sz="1000" dirty="0">
                <a:latin typeface="Hypatia Sans Pro Black" panose="020B0902020204020303" pitchFamily="34" charset="0"/>
                <a:cs typeface="InterFace Light"/>
              </a:rPr>
              <a:t>THE PASTA LUNCH BAG</a:t>
            </a:r>
          </a:p>
          <a:p>
            <a:pPr marL="25400">
              <a:lnSpc>
                <a:spcPct val="95000"/>
              </a:lnSpc>
            </a:pPr>
            <a:r>
              <a:rPr lang="en-GB" sz="1000" dirty="0">
                <a:latin typeface="Hypatia Sans Pro Light" panose="020B0302020204020303" pitchFamily="34" charset="0"/>
                <a:cs typeface="InterFace Light"/>
              </a:rPr>
              <a:t>An individually packed pasta pot with health bar, crisps and fruit juice 		£12.45</a:t>
            </a:r>
          </a:p>
          <a:p>
            <a:pPr marL="25400">
              <a:lnSpc>
                <a:spcPct val="95000"/>
              </a:lnSpc>
            </a:pPr>
            <a:r>
              <a:rPr lang="en-GB" sz="1000" dirty="0">
                <a:latin typeface="Hypatia Sans Pro Light" panose="020B0302020204020303" pitchFamily="34" charset="0"/>
                <a:cs typeface="InterFace Light"/>
              </a:rPr>
              <a:t>Tuna, dill and sweetcorn pasta pot </a:t>
            </a:r>
          </a:p>
          <a:p>
            <a:pPr marL="25400">
              <a:lnSpc>
                <a:spcPct val="95000"/>
              </a:lnSpc>
            </a:pPr>
            <a:r>
              <a:rPr lang="en-GB" sz="1000" dirty="0">
                <a:latin typeface="Hypatia Sans Pro Light" panose="020B0302020204020303" pitchFamily="34" charset="0"/>
                <a:cs typeface="InterFace Light"/>
              </a:rPr>
              <a:t>Chicken coriander and bacon pasta pot</a:t>
            </a:r>
          </a:p>
          <a:p>
            <a:pPr marL="25400">
              <a:lnSpc>
                <a:spcPct val="95000"/>
              </a:lnSpc>
            </a:pPr>
            <a:endParaRPr lang="en-GB" sz="1000" dirty="0">
              <a:latin typeface="Hypatia Sans Pro Light" panose="020B0302020204020303" pitchFamily="34" charset="0"/>
              <a:cs typeface="InterFace Light"/>
            </a:endParaRPr>
          </a:p>
          <a:p>
            <a:pPr marL="25400">
              <a:lnSpc>
                <a:spcPct val="95000"/>
              </a:lnSpc>
            </a:pPr>
            <a:r>
              <a:rPr lang="en-GB" sz="1000" dirty="0">
                <a:latin typeface="Hypatia Sans Pro Black" panose="020B0902020204020303" pitchFamily="34" charset="0"/>
                <a:cs typeface="InterFace Light"/>
              </a:rPr>
              <a:t>THE SALAD LUNCH BAG</a:t>
            </a:r>
          </a:p>
          <a:p>
            <a:pPr marL="25400">
              <a:lnSpc>
                <a:spcPct val="95000"/>
              </a:lnSpc>
            </a:pPr>
            <a:r>
              <a:rPr lang="en-GB" sz="1000" dirty="0">
                <a:latin typeface="Hypatia Sans Pro Light" panose="020B0302020204020303" pitchFamily="34" charset="0"/>
                <a:cs typeface="InterFace Light"/>
              </a:rPr>
              <a:t>An individually packed salad box with health bar, crisps and fruit juice		£12.45</a:t>
            </a:r>
          </a:p>
          <a:p>
            <a:pPr marL="25400">
              <a:lnSpc>
                <a:spcPct val="95000"/>
              </a:lnSpc>
            </a:pPr>
            <a:r>
              <a:rPr lang="en-GB" sz="1000" dirty="0">
                <a:latin typeface="Hypatia Sans Pro Light" panose="020B0302020204020303" pitchFamily="34" charset="0"/>
                <a:cs typeface="InterFace Light"/>
              </a:rPr>
              <a:t>Honey roast ham and piccalilli</a:t>
            </a:r>
          </a:p>
          <a:p>
            <a:pPr marL="25400">
              <a:lnSpc>
                <a:spcPct val="95000"/>
              </a:lnSpc>
            </a:pPr>
            <a:r>
              <a:rPr lang="en-GB" sz="1000" dirty="0">
                <a:latin typeface="Hypatia Sans Pro Light" panose="020B0302020204020303" pitchFamily="34" charset="0"/>
                <a:cs typeface="InterFace Light"/>
              </a:rPr>
              <a:t>Smoked mackerel and celeriac slaw</a:t>
            </a:r>
          </a:p>
          <a:p>
            <a:pPr marL="25400">
              <a:lnSpc>
                <a:spcPct val="95000"/>
              </a:lnSpc>
            </a:pPr>
            <a:r>
              <a:rPr lang="en-GB" sz="1000" dirty="0">
                <a:latin typeface="Hypatia Sans Pro Light" panose="020B0302020204020303" pitchFamily="34" charset="0"/>
                <a:cs typeface="InterFace Light"/>
              </a:rPr>
              <a:t>Roasted Mediterranean vegetables and line grilled halloumi (v)</a:t>
            </a:r>
          </a:p>
          <a:p>
            <a:pPr marL="25400">
              <a:lnSpc>
                <a:spcPct val="95000"/>
              </a:lnSpc>
            </a:pPr>
            <a:endParaRPr lang="en-GB" sz="1000" dirty="0">
              <a:latin typeface="Hypatia Sans Pro Light" panose="020B0302020204020303" pitchFamily="34" charset="0"/>
              <a:cs typeface="InterFace Light"/>
            </a:endParaRPr>
          </a:p>
          <a:p>
            <a:pPr marL="12700" marR="5080">
              <a:lnSpc>
                <a:spcPct val="95000"/>
              </a:lnSpc>
            </a:pPr>
            <a:r>
              <a:rPr lang="en-GB" sz="1000" dirty="0">
                <a:latin typeface="Hypatia Sans Pro Black" panose="020B0902020204020303" pitchFamily="34" charset="0"/>
                <a:cs typeface="InterFace Light"/>
              </a:rPr>
              <a:t>THE PLOUGHMAN’S LUNCH		</a:t>
            </a:r>
            <a:r>
              <a:rPr lang="en-GB" sz="1000" dirty="0">
                <a:latin typeface="Hypatia Sans Pro Light" panose="020B0302020204020303" pitchFamily="34" charset="0"/>
                <a:cs typeface="InterFace Light"/>
              </a:rPr>
              <a:t>		£13.85</a:t>
            </a:r>
          </a:p>
          <a:p>
            <a:pPr marL="12700" marR="5080">
              <a:lnSpc>
                <a:spcPct val="95000"/>
              </a:lnSpc>
            </a:pPr>
            <a:r>
              <a:rPr lang="en-GB" sz="1000" dirty="0">
                <a:latin typeface="Hypatia Sans Pro Light" panose="020B0302020204020303" pitchFamily="34" charset="0"/>
                <a:cs typeface="InterFace Light"/>
              </a:rPr>
              <a:t>An individually packed salad box with health bar, crisps and fruit juice</a:t>
            </a:r>
          </a:p>
          <a:p>
            <a:pPr marL="12700" marR="5080">
              <a:lnSpc>
                <a:spcPct val="95000"/>
              </a:lnSpc>
            </a:pPr>
            <a:r>
              <a:rPr lang="en-GB" sz="1000" dirty="0">
                <a:latin typeface="Hypatia Sans Pro Light" panose="020B0302020204020303" pitchFamily="34" charset="0"/>
                <a:cs typeface="InterFace Light"/>
              </a:rPr>
              <a:t>Chef’s quiche with fresh garden salad</a:t>
            </a:r>
          </a:p>
          <a:p>
            <a:pPr marL="12700" marR="5080">
              <a:lnSpc>
                <a:spcPct val="95000"/>
              </a:lnSpc>
            </a:pPr>
            <a:r>
              <a:rPr lang="en-GB" sz="1000" dirty="0">
                <a:latin typeface="Hypatia Sans Pro Light" panose="020B0302020204020303" pitchFamily="34" charset="0"/>
                <a:cs typeface="InterFace Light"/>
              </a:rPr>
              <a:t>Cheese and pickle sausage roll with fresh garden salad</a:t>
            </a:r>
          </a:p>
          <a:p>
            <a:pPr marL="12700" marR="5080">
              <a:lnSpc>
                <a:spcPct val="95000"/>
              </a:lnSpc>
            </a:pPr>
            <a:r>
              <a:rPr lang="en-GB" sz="1000" dirty="0">
                <a:latin typeface="Hypatia Sans Pro Light" panose="020B0302020204020303" pitchFamily="34" charset="0"/>
                <a:cs typeface="InterFace Light"/>
              </a:rPr>
              <a:t>	</a:t>
            </a:r>
          </a:p>
          <a:p>
            <a:pPr marL="12700" marR="5080">
              <a:lnSpc>
                <a:spcPct val="95000"/>
              </a:lnSpc>
            </a:pPr>
            <a:r>
              <a:rPr lang="en-GB" sz="1000" b="1" dirty="0">
                <a:latin typeface="Hypatia Sans Pro Light" panose="020B0302020204020303" pitchFamily="34" charset="0"/>
                <a:cs typeface="InterFace Light"/>
              </a:rPr>
              <a:t>Vegan, Vegetarian and Gluten Free options available</a:t>
            </a:r>
          </a:p>
          <a:p>
            <a:pPr marL="12700" marR="5080">
              <a:lnSpc>
                <a:spcPct val="95000"/>
              </a:lnSpc>
            </a:pPr>
            <a:r>
              <a:rPr lang="en-GB" sz="1000" b="1" dirty="0">
                <a:latin typeface="Hypatia Sans Pro Light" panose="020B0302020204020303" pitchFamily="34" charset="0"/>
                <a:cs typeface="InterFace Light"/>
              </a:rPr>
              <a:t> </a:t>
            </a:r>
          </a:p>
          <a:p>
            <a:pPr marL="12700" marR="5080">
              <a:lnSpc>
                <a:spcPct val="95000"/>
              </a:lnSpc>
            </a:pPr>
            <a:r>
              <a:rPr lang="en-GB" sz="1000" b="1" dirty="0">
                <a:latin typeface="Hypatia Sans Pro Light" panose="020B0302020204020303" pitchFamily="34" charset="0"/>
                <a:cs typeface="InterFace Light"/>
              </a:rPr>
              <a:t>Exclusive </a:t>
            </a:r>
            <a:r>
              <a:rPr lang="en-GB" sz="1000" b="1">
                <a:latin typeface="Hypatia Sans Pro Light" panose="020B0302020204020303" pitchFamily="34" charset="0"/>
                <a:cs typeface="InterFace Light"/>
              </a:rPr>
              <a:t>of VAT</a:t>
            </a:r>
          </a:p>
          <a:p>
            <a:pPr marL="12700" marR="5080">
              <a:lnSpc>
                <a:spcPct val="95000"/>
              </a:lnSpc>
            </a:pPr>
            <a:endParaRPr lang="en-GB" sz="1000" b="1">
              <a:latin typeface="Hypatia Sans Pro Light" panose="020B0302020204020303" pitchFamily="34" charset="0"/>
              <a:cs typeface="InterFace Light"/>
            </a:endParaRPr>
          </a:p>
          <a:p>
            <a:pPr marL="12700" marR="5080">
              <a:lnSpc>
                <a:spcPct val="95000"/>
              </a:lnSpc>
            </a:pPr>
            <a:r>
              <a:rPr lang="en-GB" sz="800" b="1">
                <a:latin typeface="Hypatia Sans Pro Light" panose="020B0302020204020303" pitchFamily="34" charset="0"/>
                <a:cs typeface="InterFace Light"/>
              </a:rPr>
              <a:t>(V) Vegetarian (VG) Vegan (GF) Gluten Free (H) Halal</a:t>
            </a:r>
          </a:p>
          <a:p>
            <a:pPr marL="12700" marR="5080">
              <a:lnSpc>
                <a:spcPct val="95000"/>
              </a:lnSpc>
            </a:pPr>
            <a:r>
              <a:rPr lang="en-GB" sz="800" b="1">
                <a:latin typeface="Hypatia Sans Pro Light" panose="020B0302020204020303" pitchFamily="34" charset="0"/>
                <a:cs typeface="InterFace Light"/>
              </a:rPr>
              <a:t>Our food may contain nuts, deratives of nuts or other allergens, if you suffer from an allergy please notify a manager.  We are happy to cater for dietary requirements</a:t>
            </a:r>
            <a:r>
              <a:rPr lang="en-GB" sz="1000" b="1">
                <a:latin typeface="Hypatia Sans Pro Light" panose="020B0302020204020303" pitchFamily="34" charset="0"/>
                <a:cs typeface="InterFace Light"/>
              </a:rPr>
              <a:t>.</a:t>
            </a:r>
            <a:endParaRPr lang="en-GB" sz="1000" b="1" dirty="0">
              <a:latin typeface="Hypatia Sans Pro Light" panose="020B0302020204020303" pitchFamily="34" charset="0"/>
              <a:cs typeface="InterFace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rotWithShape="1">
          <a:blip r:embed="rId3" cstate="print">
            <a:extLst>
              <a:ext uri="{28A0092B-C50C-407E-A947-70E740481C1C}">
                <a14:useLocalDpi xmlns:a14="http://schemas.microsoft.com/office/drawing/2010/main" val="0"/>
              </a:ext>
            </a:extLst>
          </a:blip>
          <a:srcRect l="31852" r="20000"/>
          <a:stretch/>
        </p:blipFill>
        <p:spPr>
          <a:xfrm>
            <a:off x="0" y="0"/>
            <a:ext cx="4953000" cy="6858000"/>
          </a:xfrm>
          <a:prstGeom prst="rect">
            <a:avLst/>
          </a:prstGeom>
        </p:spPr>
      </p:pic>
      <p:sp>
        <p:nvSpPr>
          <p:cNvPr id="10" name="object 4">
            <a:extLst>
              <a:ext uri="{FF2B5EF4-FFF2-40B4-BE49-F238E27FC236}">
                <a16:creationId xmlns:a16="http://schemas.microsoft.com/office/drawing/2014/main" id="{623D256F-5CE7-EE08-A1F1-AE45D14F3A2B}"/>
              </a:ext>
            </a:extLst>
          </p:cNvPr>
          <p:cNvSpPr/>
          <p:nvPr/>
        </p:nvSpPr>
        <p:spPr>
          <a:xfrm>
            <a:off x="4126484" y="-8708"/>
            <a:ext cx="5791200" cy="6858000"/>
          </a:xfrm>
          <a:custGeom>
            <a:avLst/>
            <a:gdLst/>
            <a:ahLst/>
            <a:cxnLst/>
            <a:rect l="l" t="t" r="r" b="b"/>
            <a:pathLst>
              <a:path w="4922520" h="6385559">
                <a:moveTo>
                  <a:pt x="4922520" y="0"/>
                </a:moveTo>
                <a:lnTo>
                  <a:pt x="0" y="0"/>
                </a:lnTo>
                <a:lnTo>
                  <a:pt x="0" y="6385560"/>
                </a:lnTo>
                <a:lnTo>
                  <a:pt x="4922520" y="6385560"/>
                </a:lnTo>
                <a:lnTo>
                  <a:pt x="4922520" y="0"/>
                </a:lnTo>
                <a:close/>
              </a:path>
            </a:pathLst>
          </a:custGeom>
          <a:solidFill>
            <a:srgbClr val="FFDB91"/>
          </a:solidFill>
        </p:spPr>
        <p:txBody>
          <a:bodyPr wrap="square" lIns="0" tIns="0" rIns="0" bIns="0" rtlCol="0"/>
          <a:lstStyle/>
          <a:p>
            <a:endParaRPr/>
          </a:p>
        </p:txBody>
      </p:sp>
      <p:sp>
        <p:nvSpPr>
          <p:cNvPr id="11" name="object 5">
            <a:extLst>
              <a:ext uri="{FF2B5EF4-FFF2-40B4-BE49-F238E27FC236}">
                <a16:creationId xmlns:a16="http://schemas.microsoft.com/office/drawing/2014/main" id="{C0C725E8-3C83-BD0F-8AF7-753A805B86F0}"/>
              </a:ext>
            </a:extLst>
          </p:cNvPr>
          <p:cNvSpPr txBox="1">
            <a:spLocks noGrp="1"/>
          </p:cNvSpPr>
          <p:nvPr>
            <p:ph type="title"/>
          </p:nvPr>
        </p:nvSpPr>
        <p:spPr>
          <a:xfrm>
            <a:off x="4419600" y="1752600"/>
            <a:ext cx="4812284" cy="378437"/>
          </a:xfrm>
          <a:prstGeom prst="rect">
            <a:avLst/>
          </a:prstGeom>
        </p:spPr>
        <p:txBody>
          <a:bodyPr vert="horz" wrap="square" lIns="0" tIns="12065" rIns="0" bIns="0" rtlCol="0">
            <a:spAutoFit/>
          </a:bodyPr>
          <a:lstStyle/>
          <a:p>
            <a:pPr marR="5080" indent="11113" algn="ctr">
              <a:lnSpc>
                <a:spcPct val="80000"/>
              </a:lnSpc>
              <a:spcBef>
                <a:spcPts val="95"/>
              </a:spcBef>
            </a:pPr>
            <a:r>
              <a:rPr lang="en-GB" sz="2800" spc="-20" dirty="0">
                <a:solidFill>
                  <a:srgbClr val="000000"/>
                </a:solidFill>
                <a:latin typeface="BioRhyme ExtraBold" panose="00000900000000000000" pitchFamily="2" charset="0"/>
                <a:ea typeface="BioRhyme" panose="00000500000000000000" pitchFamily="2" charset="0"/>
                <a:cs typeface="InterFace Black"/>
              </a:rPr>
              <a:t>BENTO BOXES</a:t>
            </a:r>
            <a:endParaRPr sz="2000" dirty="0">
              <a:latin typeface="BioRhyme" panose="00000500000000000000" pitchFamily="2" charset="0"/>
              <a:ea typeface="BioRhyme" panose="00000500000000000000" pitchFamily="2" charset="0"/>
              <a:cs typeface="InterFace Black"/>
            </a:endParaRPr>
          </a:p>
        </p:txBody>
      </p:sp>
      <p:sp>
        <p:nvSpPr>
          <p:cNvPr id="13" name="object 7">
            <a:extLst>
              <a:ext uri="{FF2B5EF4-FFF2-40B4-BE49-F238E27FC236}">
                <a16:creationId xmlns:a16="http://schemas.microsoft.com/office/drawing/2014/main" id="{2D44FD7D-031A-525A-B091-9F95E041061C}"/>
              </a:ext>
            </a:extLst>
          </p:cNvPr>
          <p:cNvSpPr txBox="1"/>
          <p:nvPr/>
        </p:nvSpPr>
        <p:spPr>
          <a:xfrm>
            <a:off x="4545584" y="2667000"/>
            <a:ext cx="4953000" cy="3229730"/>
          </a:xfrm>
          <a:prstGeom prst="rect">
            <a:avLst/>
          </a:prstGeom>
        </p:spPr>
        <p:txBody>
          <a:bodyPr vert="horz" wrap="square" lIns="0" tIns="13335" rIns="0" bIns="0" rtlCol="0">
            <a:spAutoFit/>
          </a:bodyPr>
          <a:lstStyle/>
          <a:p>
            <a:pPr marL="25400">
              <a:lnSpc>
                <a:spcPct val="95000"/>
              </a:lnSpc>
            </a:pPr>
            <a:endParaRPr lang="en-GB" sz="1000" dirty="0">
              <a:latin typeface="Hypatia Sans Pro Black" panose="020B0902020204020303" pitchFamily="34" charset="0"/>
              <a:cs typeface="InterFace Light"/>
            </a:endParaRPr>
          </a:p>
          <a:p>
            <a:pPr marL="25400">
              <a:lnSpc>
                <a:spcPct val="95000"/>
              </a:lnSpc>
            </a:pPr>
            <a:r>
              <a:rPr lang="en-GB" sz="1000" dirty="0">
                <a:latin typeface="Hypatia Sans Pro Black" panose="020B0902020204020303" pitchFamily="34" charset="0"/>
                <a:cs typeface="InterFace Light"/>
              </a:rPr>
              <a:t>ROASTED CHICKEN BREAST	</a:t>
            </a:r>
            <a:r>
              <a:rPr lang="en-GB" sz="1000" dirty="0">
                <a:latin typeface="Hypatia Sans Pro Light" panose="020B0302020204020303" pitchFamily="34" charset="0"/>
                <a:cs typeface="InterFace Light"/>
              </a:rPr>
              <a:t>			</a:t>
            </a:r>
          </a:p>
          <a:p>
            <a:pPr marL="25400">
              <a:lnSpc>
                <a:spcPct val="95000"/>
              </a:lnSpc>
            </a:pPr>
            <a:r>
              <a:rPr lang="en-GB" sz="1000" dirty="0">
                <a:latin typeface="Hypatia Sans Pro Light" panose="020B0302020204020303" pitchFamily="34" charset="0"/>
                <a:cs typeface="InterFace Light"/>
              </a:rPr>
              <a:t>Baby gem, bacon lardons, croutons, Caesar dressing  	</a:t>
            </a:r>
            <a:r>
              <a:rPr lang="en-GB" sz="1000">
                <a:latin typeface="Hypatia Sans Pro Light" panose="020B0302020204020303" pitchFamily="34" charset="0"/>
                <a:cs typeface="InterFace Light"/>
              </a:rPr>
              <a:t>		£</a:t>
            </a:r>
            <a:r>
              <a:rPr lang="en-GB" sz="1000" dirty="0">
                <a:latin typeface="Hypatia Sans Pro Light" panose="020B0302020204020303" pitchFamily="34" charset="0"/>
                <a:cs typeface="InterFace Light"/>
              </a:rPr>
              <a:t>14.50					</a:t>
            </a:r>
            <a:endParaRPr lang="en-GB" sz="1000" dirty="0">
              <a:latin typeface="Hypatia Sans Pro Black" panose="020B0902020204020303" pitchFamily="34" charset="0"/>
              <a:cs typeface="InterFace Light"/>
            </a:endParaRPr>
          </a:p>
          <a:p>
            <a:pPr marL="25400">
              <a:lnSpc>
                <a:spcPct val="95000"/>
              </a:lnSpc>
            </a:pPr>
            <a:r>
              <a:rPr lang="en-GB" sz="1000" dirty="0">
                <a:latin typeface="Hypatia Sans Pro Black" panose="020B0902020204020303" pitchFamily="34" charset="0"/>
                <a:cs typeface="InterFace Light"/>
              </a:rPr>
              <a:t>ROASTED MEDITERRANEAN VEGETABLES</a:t>
            </a:r>
          </a:p>
          <a:p>
            <a:pPr marL="25400">
              <a:lnSpc>
                <a:spcPct val="95000"/>
              </a:lnSpc>
            </a:pPr>
            <a:r>
              <a:rPr lang="en-GB" sz="1000" dirty="0">
                <a:latin typeface="Hypatia Sans Pro Light" panose="020B0302020204020303" pitchFamily="34" charset="0"/>
                <a:cs typeface="InterFace Light"/>
              </a:rPr>
              <a:t>Crisp garden leaves, orzo pasta in pesto dressing , line grilled halloumi (v)		£14.50</a:t>
            </a:r>
          </a:p>
          <a:p>
            <a:pPr marL="25400">
              <a:lnSpc>
                <a:spcPct val="95000"/>
              </a:lnSpc>
            </a:pPr>
            <a:endParaRPr lang="en-GB" sz="1000" dirty="0">
              <a:latin typeface="Hypatia Sans Pro Light" panose="020B0302020204020303" pitchFamily="34" charset="0"/>
              <a:cs typeface="InterFace Light"/>
            </a:endParaRPr>
          </a:p>
          <a:p>
            <a:pPr marL="12700" marR="5080">
              <a:lnSpc>
                <a:spcPct val="95000"/>
              </a:lnSpc>
            </a:pPr>
            <a:r>
              <a:rPr lang="en-GB" sz="1000" dirty="0">
                <a:latin typeface="Hypatia Sans Pro Black" panose="020B0902020204020303" pitchFamily="34" charset="0"/>
                <a:cs typeface="InterFace Light"/>
              </a:rPr>
              <a:t>PEPPERED MACKEREL</a:t>
            </a:r>
          </a:p>
          <a:p>
            <a:pPr marL="12700" marR="5080">
              <a:lnSpc>
                <a:spcPct val="95000"/>
              </a:lnSpc>
            </a:pPr>
            <a:r>
              <a:rPr lang="en-GB" sz="1000" dirty="0">
                <a:latin typeface="Hypatia Sans Pro Light" panose="020B0302020204020303" pitchFamily="34" charset="0"/>
                <a:cs typeface="InterFace Light"/>
              </a:rPr>
              <a:t>Lime and coriander noodles, pickled vegetables, soy dipping sauce		£14.50</a:t>
            </a:r>
          </a:p>
          <a:p>
            <a:pPr marL="12700" marR="5080">
              <a:lnSpc>
                <a:spcPct val="95000"/>
              </a:lnSpc>
            </a:pPr>
            <a:endParaRPr lang="en-GB" sz="1000" dirty="0">
              <a:latin typeface="Hypatia Sans Pro Light" panose="020B0302020204020303" pitchFamily="34" charset="0"/>
              <a:cs typeface="InterFace Light"/>
            </a:endParaRPr>
          </a:p>
          <a:p>
            <a:pPr marL="12700" marR="5080">
              <a:lnSpc>
                <a:spcPct val="95000"/>
              </a:lnSpc>
            </a:pPr>
            <a:r>
              <a:rPr lang="en-GB" sz="1000" dirty="0">
                <a:latin typeface="Hypatia Sans Pro Black" panose="020B0902020204020303" pitchFamily="34" charset="0"/>
                <a:cs typeface="InterFace Light"/>
              </a:rPr>
              <a:t>SMOKED CHICKEN</a:t>
            </a:r>
            <a:endParaRPr lang="en-GB" sz="1000" dirty="0">
              <a:latin typeface="Hypatia Sans Pro Light" panose="020B0302020204020303" pitchFamily="34" charset="0"/>
              <a:cs typeface="InterFace Light"/>
            </a:endParaRPr>
          </a:p>
          <a:p>
            <a:pPr marL="12700" marR="5080">
              <a:lnSpc>
                <a:spcPct val="95000"/>
              </a:lnSpc>
            </a:pPr>
            <a:r>
              <a:rPr lang="en-GB" sz="1000" dirty="0">
                <a:latin typeface="Hypatia Sans Pro Light" panose="020B0302020204020303" pitchFamily="34" charset="0"/>
                <a:cs typeface="InterFace Light"/>
              </a:rPr>
              <a:t>Vegetable ribbons in lemon oil, edamame bean and garden pea salad (h) 		£15.20</a:t>
            </a:r>
          </a:p>
          <a:p>
            <a:pPr marL="12700" marR="5080">
              <a:lnSpc>
                <a:spcPct val="95000"/>
              </a:lnSpc>
            </a:pPr>
            <a:endParaRPr lang="en-GB" sz="1000" dirty="0">
              <a:latin typeface="Hypatia Sans Pro Black" panose="020B0902020204020303" pitchFamily="34" charset="0"/>
              <a:cs typeface="InterFace Light"/>
            </a:endParaRPr>
          </a:p>
          <a:p>
            <a:pPr marL="12700" marR="5080">
              <a:lnSpc>
                <a:spcPct val="95000"/>
              </a:lnSpc>
            </a:pPr>
            <a:r>
              <a:rPr lang="en-GB" sz="1000" b="1">
                <a:latin typeface="Hypatia Sans Pro Light" panose="020B0302020204020303" pitchFamily="34" charset="0"/>
                <a:cs typeface="InterFace Light"/>
              </a:rPr>
              <a:t>Vegan and Halal options available</a:t>
            </a:r>
            <a:endParaRPr lang="en-GB" sz="1000" b="1" dirty="0">
              <a:latin typeface="Hypatia Sans Pro Light" panose="020B0302020204020303" pitchFamily="34" charset="0"/>
              <a:cs typeface="InterFace Light"/>
            </a:endParaRPr>
          </a:p>
          <a:p>
            <a:pPr marL="12700" marR="5080">
              <a:lnSpc>
                <a:spcPct val="95000"/>
              </a:lnSpc>
            </a:pPr>
            <a:endParaRPr lang="en-GB" sz="1000" b="1" dirty="0">
              <a:latin typeface="Hypatia Sans Pro Light" panose="020B0302020204020303" pitchFamily="34" charset="0"/>
              <a:cs typeface="InterFace Light"/>
            </a:endParaRPr>
          </a:p>
          <a:p>
            <a:pPr marL="12700" marR="5080">
              <a:lnSpc>
                <a:spcPct val="95000"/>
              </a:lnSpc>
            </a:pPr>
            <a:r>
              <a:rPr lang="en-GB" sz="1000" b="1" dirty="0">
                <a:latin typeface="Hypatia Sans Pro Light" panose="020B0302020204020303" pitchFamily="34" charset="0"/>
                <a:cs typeface="InterFace Light"/>
              </a:rPr>
              <a:t>Exclusive of VAT</a:t>
            </a:r>
            <a:r>
              <a:rPr lang="en-GB" sz="1000" b="1">
                <a:latin typeface="Hypatia Sans Pro Light" panose="020B0302020204020303" pitchFamily="34" charset="0"/>
                <a:cs typeface="InterFace Light"/>
              </a:rPr>
              <a:t>	</a:t>
            </a:r>
          </a:p>
          <a:p>
            <a:pPr marL="12700" marR="5080">
              <a:lnSpc>
                <a:spcPct val="95000"/>
              </a:lnSpc>
            </a:pPr>
            <a:endParaRPr lang="en-GB" sz="1000" b="1">
              <a:latin typeface="Hypatia Sans Pro Light" panose="020B0302020204020303" pitchFamily="34" charset="0"/>
              <a:cs typeface="InterFace Light"/>
            </a:endParaRPr>
          </a:p>
          <a:p>
            <a:pPr marL="12700" marR="5080">
              <a:lnSpc>
                <a:spcPct val="95000"/>
              </a:lnSpc>
            </a:pPr>
            <a:endParaRPr lang="en-GB" sz="1000" b="1">
              <a:latin typeface="Hypatia Sans Pro Light" panose="020B0302020204020303" pitchFamily="34" charset="0"/>
              <a:cs typeface="InterFace Light"/>
            </a:endParaRPr>
          </a:p>
          <a:p>
            <a:pPr marL="12700" marR="5080">
              <a:lnSpc>
                <a:spcPct val="95000"/>
              </a:lnSpc>
            </a:pPr>
            <a:r>
              <a:rPr lang="en-GB" sz="800" b="1">
                <a:latin typeface="Hypatia Sans Pro Light" panose="020B0302020204020303" pitchFamily="34" charset="0"/>
                <a:cs typeface="InterFace Light"/>
              </a:rPr>
              <a:t>(V)Vegetarian (VG) Vegan (GF) Gluten Free (H) Halal</a:t>
            </a:r>
          </a:p>
          <a:p>
            <a:pPr marL="12700" marR="5080">
              <a:lnSpc>
                <a:spcPct val="95000"/>
              </a:lnSpc>
            </a:pPr>
            <a:r>
              <a:rPr lang="en-GB" sz="800" b="1">
                <a:latin typeface="Hypatia Sans Pro Light" panose="020B0302020204020303" pitchFamily="34" charset="0"/>
                <a:cs typeface="InterFace Light"/>
              </a:rPr>
              <a:t>Our food may contain nuts, deratives of nuts or other allergens, if you suffer from an allergy please notify a manager.  We are happy to cater for dietary requirements</a:t>
            </a:r>
            <a:r>
              <a:rPr lang="en-GB" sz="1100" b="1">
                <a:latin typeface="Hypatia Sans Pro Light" panose="020B0302020204020303" pitchFamily="34" charset="0"/>
                <a:cs typeface="InterFace Light"/>
              </a:rPr>
              <a:t>.</a:t>
            </a:r>
          </a:p>
          <a:p>
            <a:pPr marL="12700" marR="5080">
              <a:lnSpc>
                <a:spcPct val="95000"/>
              </a:lnSpc>
            </a:pPr>
            <a:endParaRPr lang="en-GB" sz="1000" b="1" dirty="0">
              <a:latin typeface="Hypatia Sans Pro Light" panose="020B0302020204020303" pitchFamily="34" charset="0"/>
              <a:cs typeface="InterFace Light"/>
            </a:endParaRPr>
          </a:p>
        </p:txBody>
      </p:sp>
      <p:pic>
        <p:nvPicPr>
          <p:cNvPr id="8" name="Picture 7" descr="A picture containing food, box, dish, different&#10;&#10;Description automatically generated">
            <a:extLst>
              <a:ext uri="{FF2B5EF4-FFF2-40B4-BE49-F238E27FC236}">
                <a16:creationId xmlns:a16="http://schemas.microsoft.com/office/drawing/2014/main" id="{FF495981-EF58-6923-9B4E-8257F8DD5E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306" t="62" r="47548"/>
          <a:stretch/>
        </p:blipFill>
        <p:spPr>
          <a:xfrm>
            <a:off x="1" y="0"/>
            <a:ext cx="4126484"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tray of food&#10;&#10;Description automatically generated with medium confidence">
            <a:extLst>
              <a:ext uri="{FF2B5EF4-FFF2-40B4-BE49-F238E27FC236}">
                <a16:creationId xmlns:a16="http://schemas.microsoft.com/office/drawing/2014/main" id="{F1718461-55DB-78EA-A679-51D1FD7896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833" t="9836" r="27870" b="11954"/>
          <a:stretch/>
        </p:blipFill>
        <p:spPr>
          <a:xfrm>
            <a:off x="5791200" y="0"/>
            <a:ext cx="4114800" cy="6855372"/>
          </a:xfrm>
          <a:prstGeom prst="rect">
            <a:avLst/>
          </a:prstGeom>
        </p:spPr>
      </p:pic>
      <p:sp>
        <p:nvSpPr>
          <p:cNvPr id="12" name="object 4">
            <a:extLst>
              <a:ext uri="{FF2B5EF4-FFF2-40B4-BE49-F238E27FC236}">
                <a16:creationId xmlns:a16="http://schemas.microsoft.com/office/drawing/2014/main" id="{7949F4B9-FF58-D823-29B3-5D6DD78C6244}"/>
              </a:ext>
            </a:extLst>
          </p:cNvPr>
          <p:cNvSpPr/>
          <p:nvPr/>
        </p:nvSpPr>
        <p:spPr>
          <a:xfrm>
            <a:off x="0" y="-2628"/>
            <a:ext cx="5791200" cy="6858000"/>
          </a:xfrm>
          <a:custGeom>
            <a:avLst/>
            <a:gdLst/>
            <a:ahLst/>
            <a:cxnLst/>
            <a:rect l="l" t="t" r="r" b="b"/>
            <a:pathLst>
              <a:path w="4922520" h="6385559">
                <a:moveTo>
                  <a:pt x="4922520" y="0"/>
                </a:moveTo>
                <a:lnTo>
                  <a:pt x="0" y="0"/>
                </a:lnTo>
                <a:lnTo>
                  <a:pt x="0" y="6385560"/>
                </a:lnTo>
                <a:lnTo>
                  <a:pt x="4922520" y="6385560"/>
                </a:lnTo>
                <a:lnTo>
                  <a:pt x="4922520" y="0"/>
                </a:lnTo>
                <a:close/>
              </a:path>
            </a:pathLst>
          </a:custGeom>
          <a:solidFill>
            <a:srgbClr val="FFDB91"/>
          </a:solidFill>
        </p:spPr>
        <p:txBody>
          <a:bodyPr wrap="square" lIns="0" tIns="0" rIns="0" bIns="0" rtlCol="0"/>
          <a:lstStyle/>
          <a:p>
            <a:endParaRPr/>
          </a:p>
        </p:txBody>
      </p:sp>
      <p:sp>
        <p:nvSpPr>
          <p:cNvPr id="10" name="object 5">
            <a:extLst>
              <a:ext uri="{FF2B5EF4-FFF2-40B4-BE49-F238E27FC236}">
                <a16:creationId xmlns:a16="http://schemas.microsoft.com/office/drawing/2014/main" id="{AF83A9F3-A4D3-9C5A-0BAD-31013A6D421E}"/>
              </a:ext>
            </a:extLst>
          </p:cNvPr>
          <p:cNvSpPr txBox="1">
            <a:spLocks noGrp="1"/>
          </p:cNvSpPr>
          <p:nvPr>
            <p:ph type="title"/>
          </p:nvPr>
        </p:nvSpPr>
        <p:spPr>
          <a:xfrm>
            <a:off x="0" y="1371600"/>
            <a:ext cx="5791200" cy="378437"/>
          </a:xfrm>
          <a:prstGeom prst="rect">
            <a:avLst/>
          </a:prstGeom>
        </p:spPr>
        <p:txBody>
          <a:bodyPr vert="horz" wrap="square" lIns="0" tIns="12065" rIns="0" bIns="0" rtlCol="0">
            <a:spAutoFit/>
          </a:bodyPr>
          <a:lstStyle/>
          <a:p>
            <a:pPr marR="5080" indent="11113" algn="ctr">
              <a:lnSpc>
                <a:spcPct val="80000"/>
              </a:lnSpc>
              <a:spcBef>
                <a:spcPts val="95"/>
              </a:spcBef>
            </a:pPr>
            <a:r>
              <a:rPr lang="en-GB" sz="2800" spc="-20" dirty="0">
                <a:solidFill>
                  <a:srgbClr val="000000"/>
                </a:solidFill>
                <a:latin typeface="BioRhyme ExtraBold" panose="00000900000000000000" pitchFamily="2" charset="0"/>
                <a:ea typeface="BioRhyme" panose="00000500000000000000" pitchFamily="2" charset="0"/>
                <a:cs typeface="InterFace Black"/>
              </a:rPr>
              <a:t>THE SANDWICH LUNCH</a:t>
            </a:r>
            <a:endParaRPr sz="2000" dirty="0">
              <a:latin typeface="BioRhyme" panose="00000500000000000000" pitchFamily="2" charset="0"/>
              <a:ea typeface="BioRhyme" panose="00000500000000000000" pitchFamily="2" charset="0"/>
              <a:cs typeface="InterFace Black"/>
            </a:endParaRPr>
          </a:p>
        </p:txBody>
      </p:sp>
      <p:sp>
        <p:nvSpPr>
          <p:cNvPr id="11" name="object 7">
            <a:extLst>
              <a:ext uri="{FF2B5EF4-FFF2-40B4-BE49-F238E27FC236}">
                <a16:creationId xmlns:a16="http://schemas.microsoft.com/office/drawing/2014/main" id="{2F8212AE-7A2B-9653-5CCB-7598D9BFB154}"/>
              </a:ext>
            </a:extLst>
          </p:cNvPr>
          <p:cNvSpPr txBox="1"/>
          <p:nvPr/>
        </p:nvSpPr>
        <p:spPr>
          <a:xfrm>
            <a:off x="387636" y="2294903"/>
            <a:ext cx="5022564" cy="4137671"/>
          </a:xfrm>
          <a:prstGeom prst="rect">
            <a:avLst/>
          </a:prstGeom>
        </p:spPr>
        <p:txBody>
          <a:bodyPr vert="horz" wrap="square" lIns="0" tIns="13335" rIns="0" bIns="0" rtlCol="0">
            <a:spAutoFit/>
          </a:bodyPr>
          <a:lstStyle/>
          <a:p>
            <a:pPr marL="25400" algn="ctr"/>
            <a:r>
              <a:rPr lang="en-GB" sz="1000" dirty="0">
                <a:latin typeface="Hypatia Sans Pro Light" panose="020B0302020204020303" pitchFamily="34" charset="0"/>
                <a:cs typeface="InterFace Light"/>
              </a:rPr>
              <a:t>				</a:t>
            </a:r>
          </a:p>
          <a:p>
            <a:pPr marL="25400"/>
            <a:r>
              <a:rPr lang="en-GB" sz="1000" dirty="0">
                <a:latin typeface="Hypatia Sans Pro Light" panose="020B0302020204020303" pitchFamily="34" charset="0"/>
                <a:cs typeface="InterFace Light"/>
              </a:rPr>
              <a:t>	</a:t>
            </a:r>
          </a:p>
          <a:p>
            <a:pPr marL="25400"/>
            <a:endParaRPr lang="en-GB" sz="1000" dirty="0">
              <a:latin typeface="Hypatia Sans Pro Black" panose="020B0902020204020303" pitchFamily="34" charset="0"/>
              <a:cs typeface="InterFace Light"/>
            </a:endParaRPr>
          </a:p>
          <a:p>
            <a:pPr marL="25400"/>
            <a:r>
              <a:rPr lang="en-GB" sz="1000" dirty="0">
                <a:latin typeface="Hypatia Sans Pro Black" panose="020B0902020204020303" pitchFamily="34" charset="0"/>
                <a:cs typeface="InterFace Light"/>
              </a:rPr>
              <a:t>Delicious sandwiches made from our finest sliced bread </a:t>
            </a:r>
          </a:p>
          <a:p>
            <a:pPr marL="25400"/>
            <a:r>
              <a:rPr lang="en-GB" sz="1000" dirty="0">
                <a:latin typeface="Hypatia Sans Pro Black" panose="020B0902020204020303" pitchFamily="34" charset="0"/>
                <a:cs typeface="InterFace Light"/>
              </a:rPr>
              <a:t>with a fruit basket and tortilla chips			£12.45</a:t>
            </a:r>
          </a:p>
          <a:p>
            <a:pPr marL="25400"/>
            <a:endParaRPr lang="en-GB" sz="1000" dirty="0">
              <a:latin typeface="Hypatia Sans Pro Light" panose="020B0302020204020303" pitchFamily="34" charset="0"/>
              <a:cs typeface="InterFace Light"/>
            </a:endParaRPr>
          </a:p>
          <a:p>
            <a:pPr marL="25400"/>
            <a:r>
              <a:rPr lang="en-GB" sz="1000" dirty="0">
                <a:latin typeface="Hypatia Sans Pro Light" panose="020B0302020204020303" pitchFamily="34" charset="0"/>
                <a:cs typeface="InterFace Light"/>
              </a:rPr>
              <a:t>Cheddar cheese and pickle (v)</a:t>
            </a:r>
          </a:p>
          <a:p>
            <a:pPr marL="25400"/>
            <a:endParaRPr lang="en-GB" sz="1000" dirty="0">
              <a:latin typeface="Hypatia Sans Pro Light" panose="020B0302020204020303" pitchFamily="34" charset="0"/>
              <a:cs typeface="InterFace Light"/>
            </a:endParaRPr>
          </a:p>
          <a:p>
            <a:pPr marL="25400"/>
            <a:r>
              <a:rPr lang="en-GB" sz="1000" dirty="0">
                <a:latin typeface="Hypatia Sans Pro Light" panose="020B0302020204020303" pitchFamily="34" charset="0"/>
                <a:cs typeface="InterFace Light"/>
              </a:rPr>
              <a:t>Roast Ham and mustard</a:t>
            </a:r>
          </a:p>
          <a:p>
            <a:pPr marL="25400"/>
            <a:endParaRPr lang="en-GB" sz="1000" dirty="0">
              <a:latin typeface="Hypatia Sans Pro Light" panose="020B0302020204020303" pitchFamily="34" charset="0"/>
              <a:cs typeface="InterFace Light"/>
            </a:endParaRPr>
          </a:p>
          <a:p>
            <a:pPr marL="25400"/>
            <a:r>
              <a:rPr lang="en-GB" sz="1000" dirty="0">
                <a:latin typeface="Hypatia Sans Pro Light" panose="020B0302020204020303" pitchFamily="34" charset="0"/>
                <a:cs typeface="InterFace Light"/>
              </a:rPr>
              <a:t>Egg mayonnaise and cress</a:t>
            </a:r>
          </a:p>
          <a:p>
            <a:pPr marL="25400"/>
            <a:endParaRPr lang="en-GB" sz="1000" dirty="0">
              <a:latin typeface="Hypatia Sans Pro Light" panose="020B0302020204020303" pitchFamily="34" charset="0"/>
              <a:cs typeface="InterFace Light"/>
            </a:endParaRPr>
          </a:p>
          <a:p>
            <a:pPr marL="25400"/>
            <a:r>
              <a:rPr lang="en-GB" sz="1000" dirty="0">
                <a:latin typeface="Hypatia Sans Pro Light" panose="020B0302020204020303" pitchFamily="34" charset="0"/>
                <a:cs typeface="InterFace Light"/>
              </a:rPr>
              <a:t>Tuna mayonnaise and sweetcorn</a:t>
            </a:r>
          </a:p>
          <a:p>
            <a:pPr marL="25400"/>
            <a:endParaRPr lang="en-GB" sz="1000" dirty="0">
              <a:latin typeface="Hypatia Sans Pro Light" panose="020B0302020204020303" pitchFamily="34" charset="0"/>
              <a:cs typeface="InterFace Light"/>
            </a:endParaRPr>
          </a:p>
          <a:p>
            <a:pPr marL="25400"/>
            <a:r>
              <a:rPr lang="en-GB" sz="1000" dirty="0">
                <a:latin typeface="Hypatia Sans Pro Light" panose="020B0302020204020303" pitchFamily="34" charset="0"/>
                <a:cs typeface="InterFace Light"/>
              </a:rPr>
              <a:t>Chicken and cucumber (h)</a:t>
            </a:r>
          </a:p>
          <a:p>
            <a:pPr marL="25400"/>
            <a:endParaRPr lang="en-GB" sz="1000" dirty="0">
              <a:latin typeface="Hypatia Sans Pro Light" panose="020B0302020204020303" pitchFamily="34" charset="0"/>
              <a:cs typeface="InterFace Light"/>
            </a:endParaRPr>
          </a:p>
          <a:p>
            <a:pPr marL="25400"/>
            <a:r>
              <a:rPr lang="en-GB" sz="1000" dirty="0">
                <a:latin typeface="Hypatia Sans Pro Light" panose="020B0302020204020303" pitchFamily="34" charset="0"/>
                <a:cs typeface="InterFace Light"/>
              </a:rPr>
              <a:t>Roast turkey and sweet mustard</a:t>
            </a:r>
          </a:p>
          <a:p>
            <a:pPr marL="25400"/>
            <a:endParaRPr lang="en-GB" sz="1000" dirty="0">
              <a:latin typeface="Hypatia Sans Pro Light" panose="020B0302020204020303" pitchFamily="34" charset="0"/>
              <a:cs typeface="InterFace Light"/>
            </a:endParaRPr>
          </a:p>
          <a:p>
            <a:pPr marL="12700" marR="5080"/>
            <a:r>
              <a:rPr lang="en-GB" sz="1000" dirty="0">
                <a:latin typeface="Hypatia Sans Pro Light" panose="020B0302020204020303" pitchFamily="34" charset="0"/>
                <a:cs typeface="InterFace Light"/>
              </a:rPr>
              <a:t>Vegan and Gluten Free options available</a:t>
            </a:r>
          </a:p>
          <a:p>
            <a:pPr marL="12700" marR="5080"/>
            <a:endParaRPr lang="en-GB" sz="1000" dirty="0">
              <a:latin typeface="Hypatia Sans Pro Light" panose="020B0302020204020303" pitchFamily="34" charset="0"/>
              <a:cs typeface="InterFace Light"/>
            </a:endParaRPr>
          </a:p>
          <a:p>
            <a:pPr marL="12700" marR="5080"/>
            <a:r>
              <a:rPr lang="en-GB" sz="1000" b="1" dirty="0">
                <a:latin typeface="Hypatia Sans Pro Light" panose="020B0302020204020303" pitchFamily="34" charset="0"/>
                <a:cs typeface="InterFace Light"/>
              </a:rPr>
              <a:t>Exclusive </a:t>
            </a:r>
            <a:r>
              <a:rPr lang="en-GB" sz="1000" b="1">
                <a:latin typeface="Hypatia Sans Pro Light" panose="020B0302020204020303" pitchFamily="34" charset="0"/>
                <a:cs typeface="InterFace Light"/>
              </a:rPr>
              <a:t>of VAT</a:t>
            </a:r>
          </a:p>
          <a:p>
            <a:pPr marL="12700" marR="5080"/>
            <a:endParaRPr lang="en-GB" sz="1000" b="1">
              <a:latin typeface="Hypatia Sans Pro Light" panose="020B0302020204020303" pitchFamily="34" charset="0"/>
              <a:cs typeface="InterFace Light"/>
            </a:endParaRPr>
          </a:p>
          <a:p>
            <a:pPr marL="12700" marR="5080">
              <a:lnSpc>
                <a:spcPct val="95000"/>
              </a:lnSpc>
            </a:pPr>
            <a:r>
              <a:rPr lang="en-GB" sz="800" b="1">
                <a:latin typeface="Hypatia Sans Pro Light" panose="020B0302020204020303" pitchFamily="34" charset="0"/>
                <a:cs typeface="InterFace Light"/>
              </a:rPr>
              <a:t>(V) Vegetarian (VG) Vegan (GF) Gluten Free (H) Halal</a:t>
            </a:r>
          </a:p>
          <a:p>
            <a:pPr marL="12700" marR="5080">
              <a:lnSpc>
                <a:spcPct val="95000"/>
              </a:lnSpc>
            </a:pPr>
            <a:r>
              <a:rPr lang="en-GB" sz="800" b="1">
                <a:latin typeface="Hypatia Sans Pro Light" panose="020B0302020204020303" pitchFamily="34" charset="0"/>
                <a:cs typeface="InterFace Light"/>
              </a:rPr>
              <a:t>Our food may contain nuts, deratives of nuts or other allergens, if you suffer from an allergy please notify a manager.  We are happy to cater for dietary requirements</a:t>
            </a:r>
            <a:r>
              <a:rPr lang="en-GB" sz="1100" b="1">
                <a:latin typeface="Hypatia Sans Pro Light" panose="020B0302020204020303" pitchFamily="34" charset="0"/>
                <a:cs typeface="InterFace Light"/>
              </a:rPr>
              <a:t>.</a:t>
            </a:r>
          </a:p>
          <a:p>
            <a:pPr marL="12700" marR="5080"/>
            <a:endParaRPr lang="en-GB" sz="1000" b="1" dirty="0">
              <a:latin typeface="Hypatia Sans Pro Light" panose="020B0302020204020303" pitchFamily="34" charset="0"/>
              <a:cs typeface="InterFace Light"/>
            </a:endParaRPr>
          </a:p>
          <a:p>
            <a:pPr marL="12700" marR="5080">
              <a:lnSpc>
                <a:spcPct val="95000"/>
              </a:lnSpc>
            </a:pPr>
            <a:r>
              <a:rPr lang="en-GB" sz="1000" dirty="0">
                <a:latin typeface="Hypatia Sans Pro Light" panose="020B0302020204020303" pitchFamily="34" charset="0"/>
                <a:cs typeface="InterFace Light"/>
              </a:rPr>
              <a:t>	</a:t>
            </a:r>
          </a:p>
        </p:txBody>
      </p:sp>
      <p:pic>
        <p:nvPicPr>
          <p:cNvPr id="5" name="Picture 4" descr="A picture containing table, plate, indoor, dining table&#10;&#10;Description automatically generated">
            <a:extLst>
              <a:ext uri="{FF2B5EF4-FFF2-40B4-BE49-F238E27FC236}">
                <a16:creationId xmlns:a16="http://schemas.microsoft.com/office/drawing/2014/main" id="{38121D3E-C37B-5EA2-B4E8-ABF81EB78C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035" t="18461" r="41389" b="-31"/>
          <a:stretch/>
        </p:blipFill>
        <p:spPr>
          <a:xfrm>
            <a:off x="5797836" y="0"/>
            <a:ext cx="4108164" cy="6858000"/>
          </a:xfrm>
          <a:prstGeom prst="rect">
            <a:avLst/>
          </a:prstGeom>
        </p:spPr>
      </p:pic>
    </p:spTree>
    <p:extLst>
      <p:ext uri="{BB962C8B-B14F-4D97-AF65-F5344CB8AC3E}">
        <p14:creationId xmlns:p14="http://schemas.microsoft.com/office/powerpoint/2010/main" val="1365396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picture containing cooked&#10;&#10;Description automatically generated">
            <a:extLst>
              <a:ext uri="{FF2B5EF4-FFF2-40B4-BE49-F238E27FC236}">
                <a16:creationId xmlns:a16="http://schemas.microsoft.com/office/drawing/2014/main" id="{72D5E06A-12B7-2185-AC20-51FCDD781B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495" t="14982" r="21680" b="20704"/>
          <a:stretch/>
        </p:blipFill>
        <p:spPr>
          <a:xfrm>
            <a:off x="-1" y="-2628"/>
            <a:ext cx="4110683" cy="6858000"/>
          </a:xfrm>
          <a:prstGeom prst="rect">
            <a:avLst/>
          </a:prstGeom>
        </p:spPr>
      </p:pic>
      <p:sp>
        <p:nvSpPr>
          <p:cNvPr id="4" name="object 4"/>
          <p:cNvSpPr/>
          <p:nvPr/>
        </p:nvSpPr>
        <p:spPr>
          <a:xfrm>
            <a:off x="4191000" y="0"/>
            <a:ext cx="5714999" cy="6858000"/>
          </a:xfrm>
          <a:custGeom>
            <a:avLst/>
            <a:gdLst/>
            <a:ahLst/>
            <a:cxnLst/>
            <a:rect l="l" t="t" r="r" b="b"/>
            <a:pathLst>
              <a:path w="4837430" h="6434455">
                <a:moveTo>
                  <a:pt x="4837176" y="0"/>
                </a:moveTo>
                <a:lnTo>
                  <a:pt x="0" y="0"/>
                </a:lnTo>
                <a:lnTo>
                  <a:pt x="0" y="6434328"/>
                </a:lnTo>
                <a:lnTo>
                  <a:pt x="4837176" y="6434328"/>
                </a:lnTo>
                <a:lnTo>
                  <a:pt x="4837176" y="0"/>
                </a:lnTo>
                <a:close/>
              </a:path>
            </a:pathLst>
          </a:custGeom>
          <a:solidFill>
            <a:srgbClr val="FFFFFF"/>
          </a:solidFill>
        </p:spPr>
        <p:txBody>
          <a:bodyPr wrap="square" lIns="0" tIns="0" rIns="0" bIns="0" rtlCol="0"/>
          <a:lstStyle/>
          <a:p>
            <a:endParaRPr/>
          </a:p>
        </p:txBody>
      </p:sp>
      <p:sp>
        <p:nvSpPr>
          <p:cNvPr id="12" name="object 4">
            <a:extLst>
              <a:ext uri="{FF2B5EF4-FFF2-40B4-BE49-F238E27FC236}">
                <a16:creationId xmlns:a16="http://schemas.microsoft.com/office/drawing/2014/main" id="{7949F4B9-FF58-D823-29B3-5D6DD78C6244}"/>
              </a:ext>
            </a:extLst>
          </p:cNvPr>
          <p:cNvSpPr/>
          <p:nvPr/>
        </p:nvSpPr>
        <p:spPr>
          <a:xfrm>
            <a:off x="4114800" y="-2628"/>
            <a:ext cx="5791200" cy="6858000"/>
          </a:xfrm>
          <a:custGeom>
            <a:avLst/>
            <a:gdLst/>
            <a:ahLst/>
            <a:cxnLst/>
            <a:rect l="l" t="t" r="r" b="b"/>
            <a:pathLst>
              <a:path w="4922520" h="6385559">
                <a:moveTo>
                  <a:pt x="4922520" y="0"/>
                </a:moveTo>
                <a:lnTo>
                  <a:pt x="0" y="0"/>
                </a:lnTo>
                <a:lnTo>
                  <a:pt x="0" y="6385560"/>
                </a:lnTo>
                <a:lnTo>
                  <a:pt x="4922520" y="6385560"/>
                </a:lnTo>
                <a:lnTo>
                  <a:pt x="4922520" y="0"/>
                </a:lnTo>
                <a:close/>
              </a:path>
            </a:pathLst>
          </a:custGeom>
          <a:solidFill>
            <a:srgbClr val="FFDB91"/>
          </a:solidFill>
        </p:spPr>
        <p:txBody>
          <a:bodyPr wrap="square" lIns="0" tIns="0" rIns="0" bIns="0" rtlCol="0"/>
          <a:lstStyle/>
          <a:p>
            <a:endParaRPr/>
          </a:p>
        </p:txBody>
      </p:sp>
      <p:sp>
        <p:nvSpPr>
          <p:cNvPr id="10" name="object 5">
            <a:extLst>
              <a:ext uri="{FF2B5EF4-FFF2-40B4-BE49-F238E27FC236}">
                <a16:creationId xmlns:a16="http://schemas.microsoft.com/office/drawing/2014/main" id="{AF83A9F3-A4D3-9C5A-0BAD-31013A6D421E}"/>
              </a:ext>
            </a:extLst>
          </p:cNvPr>
          <p:cNvSpPr txBox="1">
            <a:spLocks noGrp="1"/>
          </p:cNvSpPr>
          <p:nvPr>
            <p:ph type="title"/>
          </p:nvPr>
        </p:nvSpPr>
        <p:spPr>
          <a:xfrm>
            <a:off x="4112741" y="1554272"/>
            <a:ext cx="5791199" cy="618503"/>
          </a:xfrm>
          <a:prstGeom prst="rect">
            <a:avLst/>
          </a:prstGeom>
        </p:spPr>
        <p:txBody>
          <a:bodyPr vert="horz" wrap="square" lIns="0" tIns="12065" rIns="0" bIns="0" rtlCol="0">
            <a:spAutoFit/>
          </a:bodyPr>
          <a:lstStyle/>
          <a:p>
            <a:pPr marR="5080" indent="11113" algn="ctr">
              <a:lnSpc>
                <a:spcPct val="80000"/>
              </a:lnSpc>
              <a:spcBef>
                <a:spcPts val="95"/>
              </a:spcBef>
            </a:pPr>
            <a:r>
              <a:rPr lang="en-GB" sz="2800" spc="-20" dirty="0">
                <a:solidFill>
                  <a:srgbClr val="000000"/>
                </a:solidFill>
                <a:latin typeface="BioRhyme ExtraBold" panose="00000900000000000000" pitchFamily="2" charset="0"/>
                <a:ea typeface="BioRhyme ExtraBold" panose="00000900000000000000" pitchFamily="2" charset="0"/>
                <a:cs typeface="InterFace Black"/>
              </a:rPr>
              <a:t>SANDWICH LUNCH </a:t>
            </a:r>
            <a:br>
              <a:rPr lang="en-GB" sz="2800" spc="-20" dirty="0">
                <a:solidFill>
                  <a:srgbClr val="000000"/>
                </a:solidFill>
                <a:latin typeface="BioRhyme ExtraBold" panose="00000900000000000000" pitchFamily="2" charset="0"/>
                <a:ea typeface="BioRhyme ExtraBold" panose="00000900000000000000" pitchFamily="2" charset="0"/>
                <a:cs typeface="InterFace Black"/>
              </a:rPr>
            </a:br>
            <a:r>
              <a:rPr lang="en-GB" sz="2000" spc="-20" dirty="0">
                <a:latin typeface="BioRhyme" panose="00000500000000000000" pitchFamily="2" charset="0"/>
                <a:ea typeface="BioRhyme" panose="00000500000000000000" pitchFamily="2" charset="0"/>
                <a:cs typeface="InterFace Black"/>
              </a:rPr>
              <a:t>WITH ARTISAN BREADS</a:t>
            </a:r>
            <a:endParaRPr sz="2000" dirty="0">
              <a:latin typeface="BioRhyme" panose="00000500000000000000" pitchFamily="2" charset="0"/>
              <a:ea typeface="BioRhyme" panose="00000500000000000000" pitchFamily="2" charset="0"/>
              <a:cs typeface="InterFace Black"/>
            </a:endParaRPr>
          </a:p>
        </p:txBody>
      </p:sp>
      <p:sp>
        <p:nvSpPr>
          <p:cNvPr id="3" name="object 7">
            <a:extLst>
              <a:ext uri="{FF2B5EF4-FFF2-40B4-BE49-F238E27FC236}">
                <a16:creationId xmlns:a16="http://schemas.microsoft.com/office/drawing/2014/main" id="{E5C986D8-C168-2600-CA78-F156EF11014F}"/>
              </a:ext>
            </a:extLst>
          </p:cNvPr>
          <p:cNvSpPr txBox="1"/>
          <p:nvPr/>
        </p:nvSpPr>
        <p:spPr>
          <a:xfrm>
            <a:off x="4500378" y="2477575"/>
            <a:ext cx="5022564" cy="3983783"/>
          </a:xfrm>
          <a:prstGeom prst="rect">
            <a:avLst/>
          </a:prstGeom>
        </p:spPr>
        <p:txBody>
          <a:bodyPr vert="horz" wrap="square" lIns="0" tIns="13335" rIns="0" bIns="0" rtlCol="0">
            <a:spAutoFit/>
          </a:bodyPr>
          <a:lstStyle/>
          <a:p>
            <a:pPr marL="25400"/>
            <a:r>
              <a:rPr lang="en-GB" sz="1000" dirty="0">
                <a:latin typeface="Hypatia Sans Pro Black" panose="020B0902020204020303" pitchFamily="34" charset="0"/>
                <a:cs typeface="InterFace Light"/>
              </a:rPr>
              <a:t>Delicious artisan sandwiches served with flap jack and tortilla chips	£14.50</a:t>
            </a:r>
          </a:p>
          <a:p>
            <a:pPr marL="25400"/>
            <a:endParaRPr lang="en-GB" sz="1000" dirty="0">
              <a:latin typeface="Hypatia Sans Pro Black" panose="020B0902020204020303" pitchFamily="34" charset="0"/>
              <a:cs typeface="InterFace Light"/>
            </a:endParaRPr>
          </a:p>
          <a:p>
            <a:pPr marL="25400"/>
            <a:endParaRPr lang="en-GB" sz="1000" dirty="0">
              <a:latin typeface="Hypatia Sans Pro Black" panose="020B0902020204020303" pitchFamily="34" charset="0"/>
              <a:cs typeface="InterFace Light"/>
            </a:endParaRPr>
          </a:p>
          <a:p>
            <a:pPr marL="25400"/>
            <a:endParaRPr lang="en-GB" sz="1000" dirty="0">
              <a:latin typeface="Hypatia Sans Pro Black" panose="020B0902020204020303" pitchFamily="34" charset="0"/>
              <a:cs typeface="InterFace Light"/>
            </a:endParaRPr>
          </a:p>
          <a:p>
            <a:pPr marL="12700" marR="5080"/>
            <a:r>
              <a:rPr lang="en-GB" sz="1000" dirty="0">
                <a:latin typeface="Hypatia Sans Pro Light" panose="020B0302020204020303" pitchFamily="34" charset="0"/>
                <a:cs typeface="InterFace Light"/>
              </a:rPr>
              <a:t>Chicken, English mustard mayo served in a demi baguette (h)</a:t>
            </a:r>
          </a:p>
          <a:p>
            <a:pPr marL="12700" marR="5080"/>
            <a:endParaRPr lang="en-GB" sz="1000" dirty="0">
              <a:latin typeface="Hypatia Sans Pro Light" panose="020B0302020204020303" pitchFamily="34" charset="0"/>
              <a:cs typeface="InterFace Light"/>
            </a:endParaRPr>
          </a:p>
          <a:p>
            <a:pPr marL="12700" marR="5080"/>
            <a:r>
              <a:rPr lang="en-GB" sz="1000" dirty="0">
                <a:latin typeface="Hypatia Sans Pro Light" panose="020B0302020204020303" pitchFamily="34" charset="0"/>
                <a:cs typeface="InterFace Light"/>
              </a:rPr>
              <a:t>Baked English ham, rocket salad served  in multi grain loaf</a:t>
            </a:r>
          </a:p>
          <a:p>
            <a:pPr marL="12700" marR="5080"/>
            <a:endParaRPr lang="en-GB" sz="1000" dirty="0">
              <a:latin typeface="Hypatia Sans Pro Light" panose="020B0302020204020303" pitchFamily="34" charset="0"/>
              <a:cs typeface="InterFace Light"/>
            </a:endParaRPr>
          </a:p>
          <a:p>
            <a:pPr marL="12700" marR="5080"/>
            <a:r>
              <a:rPr lang="en-GB" sz="1000" dirty="0">
                <a:latin typeface="Hypatia Sans Pro Light" panose="020B0302020204020303" pitchFamily="34" charset="0"/>
                <a:cs typeface="InterFace Light"/>
              </a:rPr>
              <a:t>Tuna flakes, sweetcorn, dill mayonnaise served in a tortilla</a:t>
            </a:r>
          </a:p>
          <a:p>
            <a:pPr marL="12700" marR="5080"/>
            <a:endParaRPr lang="en-GB" sz="1000" dirty="0">
              <a:latin typeface="Hypatia Sans Pro Light" panose="020B0302020204020303" pitchFamily="34" charset="0"/>
              <a:cs typeface="InterFace Light"/>
            </a:endParaRPr>
          </a:p>
          <a:p>
            <a:pPr marL="12700" marR="5080"/>
            <a:r>
              <a:rPr lang="en-GB" sz="1000" dirty="0">
                <a:latin typeface="Hypatia Sans Pro Light" panose="020B0302020204020303" pitchFamily="34" charset="0"/>
                <a:cs typeface="InterFace Light"/>
              </a:rPr>
              <a:t>Hummus, shredded red peppers, falafel served in ciabatta (vg)</a:t>
            </a:r>
          </a:p>
          <a:p>
            <a:pPr marL="12700" marR="5080"/>
            <a:endParaRPr lang="en-GB" sz="1000" dirty="0">
              <a:latin typeface="Hypatia Sans Pro Light" panose="020B0302020204020303" pitchFamily="34" charset="0"/>
              <a:cs typeface="InterFace Light"/>
            </a:endParaRPr>
          </a:p>
          <a:p>
            <a:pPr marL="12700" marR="5080"/>
            <a:r>
              <a:rPr lang="en-GB" sz="1000" dirty="0">
                <a:latin typeface="Hypatia Sans Pro Light" panose="020B0302020204020303" pitchFamily="34" charset="0"/>
                <a:cs typeface="InterFace Light"/>
              </a:rPr>
              <a:t>Cajun mixed beans, iceberg lettuce, lime dressing served in a tortilla (vg)</a:t>
            </a:r>
          </a:p>
          <a:p>
            <a:pPr marL="12700" marR="5080"/>
            <a:endParaRPr lang="en-GB" sz="1000" dirty="0">
              <a:latin typeface="Hypatia Sans Pro Light" panose="020B0302020204020303" pitchFamily="34" charset="0"/>
              <a:cs typeface="InterFace Light"/>
            </a:endParaRPr>
          </a:p>
          <a:p>
            <a:pPr marL="12700" marR="5080"/>
            <a:r>
              <a:rPr lang="en-GB" sz="1000" dirty="0">
                <a:latin typeface="Hypatia Sans Pro Light" panose="020B0302020204020303" pitchFamily="34" charset="0"/>
                <a:cs typeface="InterFace Light"/>
              </a:rPr>
              <a:t>Mature Cheddar cheese,  farmhouse tomato relish served in rosemary scented focaccia (v)</a:t>
            </a:r>
          </a:p>
          <a:p>
            <a:pPr marL="12700" marR="5080"/>
            <a:endParaRPr lang="en-GB" sz="1000" dirty="0">
              <a:latin typeface="Hypatia Sans Pro Light" panose="020B0302020204020303" pitchFamily="34" charset="0"/>
              <a:cs typeface="InterFace Light"/>
            </a:endParaRPr>
          </a:p>
          <a:p>
            <a:pPr marL="12700" marR="5080"/>
            <a:r>
              <a:rPr lang="en-GB" sz="1000" dirty="0">
                <a:latin typeface="Hypatia Sans Pro Light" panose="020B0302020204020303" pitchFamily="34" charset="0"/>
                <a:cs typeface="InterFace Light"/>
              </a:rPr>
              <a:t>Gluten free options available</a:t>
            </a:r>
          </a:p>
          <a:p>
            <a:pPr marL="12700" marR="5080"/>
            <a:endParaRPr lang="en-GB" sz="1000" dirty="0">
              <a:latin typeface="Hypatia Sans Pro Light" panose="020B0302020204020303" pitchFamily="34" charset="0"/>
              <a:cs typeface="InterFace Light"/>
            </a:endParaRPr>
          </a:p>
          <a:p>
            <a:pPr marL="12700" marR="5080"/>
            <a:r>
              <a:rPr lang="en-GB" sz="1000" b="1" dirty="0">
                <a:latin typeface="Hypatia Sans Pro Light" panose="020B0302020204020303" pitchFamily="34" charset="0"/>
                <a:cs typeface="InterFace Light"/>
              </a:rPr>
              <a:t>Exclusive </a:t>
            </a:r>
            <a:r>
              <a:rPr lang="en-GB" sz="1000" b="1">
                <a:latin typeface="Hypatia Sans Pro Light" panose="020B0302020204020303" pitchFamily="34" charset="0"/>
                <a:cs typeface="InterFace Light"/>
              </a:rPr>
              <a:t>of VAT</a:t>
            </a:r>
          </a:p>
          <a:p>
            <a:pPr marL="12700" marR="5080"/>
            <a:endParaRPr lang="en-GB" sz="1000" b="1">
              <a:latin typeface="Hypatia Sans Pro Light" panose="020B0302020204020303" pitchFamily="34" charset="0"/>
              <a:cs typeface="InterFace Light"/>
            </a:endParaRPr>
          </a:p>
          <a:p>
            <a:pPr marL="12700" marR="5080">
              <a:lnSpc>
                <a:spcPct val="95000"/>
              </a:lnSpc>
            </a:pPr>
            <a:r>
              <a:rPr lang="en-GB" sz="800" b="1">
                <a:latin typeface="Hypatia Sans Pro Light" panose="020B0302020204020303" pitchFamily="34" charset="0"/>
                <a:cs typeface="InterFace Light"/>
              </a:rPr>
              <a:t> (V) Vegetarian (VG) Vegan (GF) Gluten Free (H) Halal</a:t>
            </a:r>
          </a:p>
          <a:p>
            <a:pPr marL="12700" marR="5080">
              <a:lnSpc>
                <a:spcPct val="95000"/>
              </a:lnSpc>
            </a:pPr>
            <a:r>
              <a:rPr lang="en-GB" sz="800" b="1">
                <a:latin typeface="Hypatia Sans Pro Light" panose="020B0302020204020303" pitchFamily="34" charset="0"/>
                <a:cs typeface="InterFace Light"/>
              </a:rPr>
              <a:t>Our food may contain nuts, deratives of nuts or other allergens, if you suffer from an allergy please notify a manager.  We are happy to cater for dietary requirements.</a:t>
            </a:r>
          </a:p>
          <a:p>
            <a:pPr marL="12700" marR="5080"/>
            <a:endParaRPr lang="en-GB" sz="800" b="1" dirty="0">
              <a:latin typeface="Hypatia Sans Pro Light" panose="020B0302020204020303" pitchFamily="34" charset="0"/>
              <a:cs typeface="InterFace Light"/>
            </a:endParaRPr>
          </a:p>
          <a:p>
            <a:pPr marL="12700" marR="5080"/>
            <a:endParaRPr lang="en-GB" sz="1000" dirty="0">
              <a:latin typeface="Hypatia Sans Pro Light" panose="020B0302020204020303" pitchFamily="34" charset="0"/>
              <a:cs typeface="InterFace Light"/>
            </a:endParaRPr>
          </a:p>
          <a:p>
            <a:pPr marL="12700" marR="5080">
              <a:lnSpc>
                <a:spcPct val="95000"/>
              </a:lnSpc>
            </a:pPr>
            <a:r>
              <a:rPr lang="en-GB" sz="1000" dirty="0">
                <a:latin typeface="Hypatia Sans Pro Light" panose="020B0302020204020303" pitchFamily="34" charset="0"/>
                <a:cs typeface="InterFace Light"/>
              </a:rPr>
              <a:t>	</a:t>
            </a:r>
          </a:p>
        </p:txBody>
      </p:sp>
    </p:spTree>
    <p:extLst>
      <p:ext uri="{BB962C8B-B14F-4D97-AF65-F5344CB8AC3E}">
        <p14:creationId xmlns:p14="http://schemas.microsoft.com/office/powerpoint/2010/main" val="308979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rotWithShape="1">
          <a:blip r:embed="rId2">
            <a:extLst>
              <a:ext uri="{28A0092B-C50C-407E-A947-70E740481C1C}">
                <a14:useLocalDpi xmlns:a14="http://schemas.microsoft.com/office/drawing/2010/main" val="0"/>
              </a:ext>
            </a:extLst>
          </a:blip>
          <a:srcRect t="7638" b="7638"/>
          <a:stretch/>
        </p:blipFill>
        <p:spPr>
          <a:xfrm>
            <a:off x="4953000" y="0"/>
            <a:ext cx="4953000" cy="6858000"/>
          </a:xfrm>
          <a:prstGeom prst="rect">
            <a:avLst/>
          </a:prstGeom>
        </p:spPr>
      </p:pic>
      <p:sp>
        <p:nvSpPr>
          <p:cNvPr id="10" name="object 4">
            <a:extLst>
              <a:ext uri="{FF2B5EF4-FFF2-40B4-BE49-F238E27FC236}">
                <a16:creationId xmlns:a16="http://schemas.microsoft.com/office/drawing/2014/main" id="{623D256F-5CE7-EE08-A1F1-AE45D14F3A2B}"/>
              </a:ext>
            </a:extLst>
          </p:cNvPr>
          <p:cNvSpPr/>
          <p:nvPr/>
        </p:nvSpPr>
        <p:spPr>
          <a:xfrm>
            <a:off x="0" y="0"/>
            <a:ext cx="5791200" cy="6858000"/>
          </a:xfrm>
          <a:custGeom>
            <a:avLst/>
            <a:gdLst/>
            <a:ahLst/>
            <a:cxnLst/>
            <a:rect l="l" t="t" r="r" b="b"/>
            <a:pathLst>
              <a:path w="4922520" h="6385559">
                <a:moveTo>
                  <a:pt x="4922520" y="0"/>
                </a:moveTo>
                <a:lnTo>
                  <a:pt x="0" y="0"/>
                </a:lnTo>
                <a:lnTo>
                  <a:pt x="0" y="6385560"/>
                </a:lnTo>
                <a:lnTo>
                  <a:pt x="4922520" y="6385560"/>
                </a:lnTo>
                <a:lnTo>
                  <a:pt x="4922520" y="0"/>
                </a:lnTo>
                <a:close/>
              </a:path>
            </a:pathLst>
          </a:custGeom>
          <a:solidFill>
            <a:srgbClr val="FFDB91"/>
          </a:solidFill>
        </p:spPr>
        <p:txBody>
          <a:bodyPr wrap="square" lIns="0" tIns="0" rIns="0" bIns="0" rtlCol="0"/>
          <a:lstStyle/>
          <a:p>
            <a:endParaRPr/>
          </a:p>
        </p:txBody>
      </p:sp>
      <p:sp>
        <p:nvSpPr>
          <p:cNvPr id="11" name="object 5">
            <a:extLst>
              <a:ext uri="{FF2B5EF4-FFF2-40B4-BE49-F238E27FC236}">
                <a16:creationId xmlns:a16="http://schemas.microsoft.com/office/drawing/2014/main" id="{C0C725E8-3C83-BD0F-8AF7-753A805B86F0}"/>
              </a:ext>
            </a:extLst>
          </p:cNvPr>
          <p:cNvSpPr txBox="1">
            <a:spLocks noGrp="1"/>
          </p:cNvSpPr>
          <p:nvPr>
            <p:ph type="title"/>
          </p:nvPr>
        </p:nvSpPr>
        <p:spPr>
          <a:xfrm>
            <a:off x="0" y="592081"/>
            <a:ext cx="5791200" cy="723147"/>
          </a:xfrm>
          <a:prstGeom prst="rect">
            <a:avLst/>
          </a:prstGeom>
        </p:spPr>
        <p:txBody>
          <a:bodyPr vert="horz" wrap="square" lIns="0" tIns="12065" rIns="0" bIns="0" rtlCol="0">
            <a:spAutoFit/>
          </a:bodyPr>
          <a:lstStyle/>
          <a:p>
            <a:pPr marR="5080" indent="11113" algn="ctr">
              <a:lnSpc>
                <a:spcPct val="80000"/>
              </a:lnSpc>
              <a:spcBef>
                <a:spcPts val="95"/>
              </a:spcBef>
            </a:pPr>
            <a:r>
              <a:rPr lang="en-GB" sz="2800" spc="-20" dirty="0">
                <a:solidFill>
                  <a:srgbClr val="000000"/>
                </a:solidFill>
                <a:latin typeface="BioRhyme ExtraBold" panose="00000900000000000000" pitchFamily="2" charset="0"/>
                <a:ea typeface="BioRhyme" panose="00000500000000000000" pitchFamily="2" charset="0"/>
                <a:cs typeface="InterFace Black"/>
              </a:rPr>
              <a:t>VEGETARIAN/VEGAN MENU</a:t>
            </a:r>
            <a:endParaRPr sz="2000" dirty="0">
              <a:latin typeface="BioRhyme" panose="00000500000000000000" pitchFamily="2" charset="0"/>
              <a:ea typeface="BioRhyme" panose="00000500000000000000" pitchFamily="2" charset="0"/>
              <a:cs typeface="InterFace Black"/>
            </a:endParaRPr>
          </a:p>
        </p:txBody>
      </p:sp>
      <p:sp>
        <p:nvSpPr>
          <p:cNvPr id="13" name="object 7">
            <a:extLst>
              <a:ext uri="{FF2B5EF4-FFF2-40B4-BE49-F238E27FC236}">
                <a16:creationId xmlns:a16="http://schemas.microsoft.com/office/drawing/2014/main" id="{2D44FD7D-031A-525A-B091-9F95E041061C}"/>
              </a:ext>
            </a:extLst>
          </p:cNvPr>
          <p:cNvSpPr txBox="1"/>
          <p:nvPr/>
        </p:nvSpPr>
        <p:spPr>
          <a:xfrm>
            <a:off x="375158" y="1315228"/>
            <a:ext cx="5040884" cy="5594993"/>
          </a:xfrm>
          <a:prstGeom prst="rect">
            <a:avLst/>
          </a:prstGeom>
        </p:spPr>
        <p:txBody>
          <a:bodyPr vert="horz" wrap="square" lIns="0" tIns="13335" rIns="0" bIns="0" rtlCol="0">
            <a:spAutoFit/>
          </a:bodyPr>
          <a:lstStyle/>
          <a:p>
            <a:pPr marL="25400"/>
            <a:endParaRPr lang="en-GB" sz="1000" dirty="0">
              <a:latin typeface="Hypatia Sans Pro Light" panose="020B0302020204020303" pitchFamily="34" charset="0"/>
              <a:cs typeface="InterFace Light"/>
            </a:endParaRPr>
          </a:p>
          <a:p>
            <a:pPr marL="25400"/>
            <a:endParaRPr lang="en-GB" sz="1000" dirty="0">
              <a:latin typeface="Hypatia Sans Pro Light" panose="020B0302020204020303" pitchFamily="34" charset="0"/>
              <a:cs typeface="InterFace Light"/>
            </a:endParaRPr>
          </a:p>
          <a:p>
            <a:pPr marL="25400"/>
            <a:r>
              <a:rPr lang="en-GB" sz="1000" b="1" dirty="0">
                <a:latin typeface="Hypatia Sans Pro Light" panose="020B0302020204020303" pitchFamily="34" charset="0"/>
                <a:cs typeface="InterFace Light"/>
              </a:rPr>
              <a:t>		</a:t>
            </a:r>
          </a:p>
          <a:p>
            <a:pPr marL="25400"/>
            <a:endParaRPr lang="en-GB" sz="1000" dirty="0">
              <a:latin typeface="Hypatia Sans Pro Black" panose="020B0902020204020303" pitchFamily="34" charset="0"/>
              <a:cs typeface="InterFace Light"/>
            </a:endParaRPr>
          </a:p>
          <a:p>
            <a:pPr marL="25400"/>
            <a:r>
              <a:rPr lang="en-GB" sz="1000" dirty="0">
                <a:latin typeface="Hypatia Sans Pro Black" panose="020B0902020204020303" pitchFamily="34" charset="0"/>
                <a:cs typeface="InterFace Light"/>
              </a:rPr>
              <a:t>VEGETARIAN SANDWICHES AND LIGHT BITES		£21.85</a:t>
            </a:r>
          </a:p>
          <a:p>
            <a:pPr marL="25400"/>
            <a:endParaRPr lang="en-GB" sz="1000" dirty="0">
              <a:latin typeface="Hypatia Sans Pro Black" panose="020B0902020204020303" pitchFamily="34" charset="0"/>
              <a:cs typeface="InterFace Light"/>
            </a:endParaRPr>
          </a:p>
          <a:p>
            <a:pPr marL="25400"/>
            <a:r>
              <a:rPr lang="en-GB" sz="1000" dirty="0">
                <a:latin typeface="Hypatia Sans Pro Light" panose="020B0302020204020303" pitchFamily="34" charset="0"/>
                <a:cs typeface="InterFace Light"/>
              </a:rPr>
              <a:t>Compressed cucumber and minted cream cheese served in white loaf (v)</a:t>
            </a:r>
          </a:p>
          <a:p>
            <a:pPr marL="25400"/>
            <a:r>
              <a:rPr lang="en-GB" sz="1000" dirty="0">
                <a:latin typeface="Hypatia Sans Pro Light" panose="020B0302020204020303" pitchFamily="34" charset="0"/>
                <a:cs typeface="InterFace Light"/>
              </a:rPr>
              <a:t>Chickpea, iceberg lettuce and harissa dressing served in a tortilla wrap (v)</a:t>
            </a:r>
          </a:p>
          <a:p>
            <a:pPr marL="25400"/>
            <a:r>
              <a:rPr lang="en-GB" sz="1000" dirty="0">
                <a:latin typeface="Hypatia Sans Pro Light" panose="020B0302020204020303" pitchFamily="34" charset="0"/>
                <a:cs typeface="InterFace Light"/>
              </a:rPr>
              <a:t>Mature cheddar cheese, sun-dried tomatoes served in wholemeal bread (v)</a:t>
            </a:r>
          </a:p>
          <a:p>
            <a:pPr marL="25400"/>
            <a:endParaRPr lang="en-GB" sz="1000" dirty="0">
              <a:latin typeface="Hypatia Sans Pro Light" panose="020B0302020204020303" pitchFamily="34" charset="0"/>
              <a:cs typeface="InterFace Light"/>
            </a:endParaRPr>
          </a:p>
          <a:p>
            <a:pPr marL="25400"/>
            <a:r>
              <a:rPr lang="en-GB" sz="1000" dirty="0">
                <a:latin typeface="Hypatia Sans Pro Light" panose="020B0302020204020303" pitchFamily="34" charset="0"/>
                <a:cs typeface="InterFace Light"/>
              </a:rPr>
              <a:t>Light Bites:</a:t>
            </a:r>
          </a:p>
          <a:p>
            <a:pPr marL="25400"/>
            <a:r>
              <a:rPr lang="en-GB" sz="1000" dirty="0">
                <a:latin typeface="Hypatia Sans Pro Light" panose="020B0302020204020303" pitchFamily="34" charset="0"/>
                <a:cs typeface="InterFace Light"/>
              </a:rPr>
              <a:t>Baby plum tomatoes, black olive and Mozzarella skewers (v)</a:t>
            </a:r>
          </a:p>
          <a:p>
            <a:pPr marL="25400"/>
            <a:r>
              <a:rPr lang="en-GB" sz="1000" dirty="0">
                <a:latin typeface="Hypatia Sans Pro Light" panose="020B0302020204020303" pitchFamily="34" charset="0"/>
                <a:cs typeface="InterFace Light"/>
              </a:rPr>
              <a:t>Mini vegetable tartlets (v)</a:t>
            </a:r>
          </a:p>
          <a:p>
            <a:pPr marL="25400"/>
            <a:r>
              <a:rPr lang="en-GB" sz="1000" dirty="0">
                <a:latin typeface="Hypatia Sans Pro Light" panose="020B0302020204020303" pitchFamily="34" charset="0"/>
                <a:cs typeface="InterFace Light"/>
              </a:rPr>
              <a:t>Mixed Chef’s salad (v)</a:t>
            </a:r>
          </a:p>
          <a:p>
            <a:pPr marL="25400"/>
            <a:r>
              <a:rPr lang="en-GB" sz="1000" dirty="0">
                <a:latin typeface="Hypatia Sans Pro Light" panose="020B0302020204020303" pitchFamily="34" charset="0"/>
                <a:cs typeface="InterFace Light"/>
              </a:rPr>
              <a:t>Chocolate brownies (v)</a:t>
            </a:r>
          </a:p>
          <a:p>
            <a:pPr marL="25400"/>
            <a:r>
              <a:rPr lang="en-GB" sz="1000" dirty="0">
                <a:latin typeface="Hypatia Sans Pro Light" panose="020B0302020204020303" pitchFamily="34" charset="0"/>
                <a:cs typeface="InterFace Light"/>
              </a:rPr>
              <a:t>Sea salt popcorn (v)</a:t>
            </a:r>
          </a:p>
          <a:p>
            <a:pPr marL="25400"/>
            <a:endParaRPr lang="en-GB" sz="1000" dirty="0">
              <a:latin typeface="Hypatia Sans Pro Light" panose="020B0302020204020303" pitchFamily="34" charset="0"/>
              <a:cs typeface="InterFace Light"/>
            </a:endParaRPr>
          </a:p>
          <a:p>
            <a:pPr marL="12700" marR="5080"/>
            <a:r>
              <a:rPr lang="en-GB" sz="1000" dirty="0">
                <a:latin typeface="Hypatia Sans Pro Black" panose="020B0902020204020303" pitchFamily="34" charset="0"/>
                <a:cs typeface="InterFace Light"/>
              </a:rPr>
              <a:t>VEGAN SANDWICHES AND LIGHT BITES			£21.85</a:t>
            </a:r>
          </a:p>
          <a:p>
            <a:pPr marL="12700" marR="5080"/>
            <a:r>
              <a:rPr lang="en-GB" sz="1000" dirty="0">
                <a:latin typeface="Hypatia Sans Pro Light" panose="020B0302020204020303" pitchFamily="34" charset="0"/>
                <a:cs typeface="InterFace Light"/>
              </a:rPr>
              <a:t>Roasted red pepper, hummus and cucumber ribbons served in ciabatta (vg)</a:t>
            </a:r>
          </a:p>
          <a:p>
            <a:pPr marL="12700" marR="5080"/>
            <a:r>
              <a:rPr lang="en-GB" sz="1000" dirty="0">
                <a:latin typeface="Hypatia Sans Pro Light" panose="020B0302020204020303" pitchFamily="34" charset="0"/>
                <a:cs typeface="InterFace Light"/>
              </a:rPr>
              <a:t>Vegan cheese, cucumber and tomato chutney served in a wholemeal baguette (vg)</a:t>
            </a:r>
          </a:p>
          <a:p>
            <a:pPr marL="12700" marR="5080"/>
            <a:r>
              <a:rPr lang="en-GB" sz="1000" dirty="0">
                <a:latin typeface="Hypatia Sans Pro Light" panose="020B0302020204020303" pitchFamily="34" charset="0"/>
                <a:cs typeface="InterFace Light"/>
              </a:rPr>
              <a:t>Hummus, grated carrot and falafel served in a tortilla wrap (vg)</a:t>
            </a:r>
          </a:p>
          <a:p>
            <a:pPr marL="12700" marR="5080"/>
            <a:endParaRPr lang="en-GB" sz="1000" dirty="0">
              <a:latin typeface="Hypatia Sans Pro Light" panose="020B0302020204020303" pitchFamily="34" charset="0"/>
              <a:cs typeface="InterFace Light"/>
            </a:endParaRPr>
          </a:p>
          <a:p>
            <a:pPr marL="12700" marR="5080"/>
            <a:r>
              <a:rPr lang="en-GB" sz="1000" dirty="0">
                <a:latin typeface="Hypatia Sans Pro Light" panose="020B0302020204020303" pitchFamily="34" charset="0"/>
                <a:cs typeface="InterFace Light"/>
              </a:rPr>
              <a:t>Light Bites:</a:t>
            </a:r>
          </a:p>
          <a:p>
            <a:pPr marL="12700" marR="5080"/>
            <a:r>
              <a:rPr lang="en-GB" sz="1000" dirty="0">
                <a:latin typeface="Hypatia Sans Pro Light" panose="020B0302020204020303" pitchFamily="34" charset="0"/>
                <a:cs typeface="InterFace Light"/>
              </a:rPr>
              <a:t>Selection of falafel with dips (1 per person) (vg)</a:t>
            </a:r>
          </a:p>
          <a:p>
            <a:pPr marL="12700" marR="5080"/>
            <a:r>
              <a:rPr lang="en-GB" sz="1000" dirty="0">
                <a:latin typeface="Hypatia Sans Pro Light" panose="020B0302020204020303" pitchFamily="34" charset="0"/>
                <a:cs typeface="InterFace Light"/>
              </a:rPr>
              <a:t>Roast vegetable skewers (1 per person) (vg)</a:t>
            </a:r>
          </a:p>
          <a:p>
            <a:pPr marL="12700" marR="5080"/>
            <a:r>
              <a:rPr lang="en-GB" sz="1000" dirty="0">
                <a:latin typeface="Hypatia Sans Pro Light" panose="020B0302020204020303" pitchFamily="34" charset="0"/>
                <a:cs typeface="InterFace Light"/>
              </a:rPr>
              <a:t>Fruit platter (vg)</a:t>
            </a:r>
          </a:p>
          <a:p>
            <a:pPr marL="12700" marR="5080"/>
            <a:r>
              <a:rPr lang="en-GB" sz="1000" dirty="0">
                <a:latin typeface="Hypatia Sans Pro Light" panose="020B0302020204020303" pitchFamily="34" charset="0"/>
                <a:cs typeface="InterFace Light"/>
              </a:rPr>
              <a:t>Vegan crisps (vg)</a:t>
            </a:r>
          </a:p>
          <a:p>
            <a:pPr marL="12700" marR="5080"/>
            <a:r>
              <a:rPr lang="en-GB" sz="1000" dirty="0">
                <a:latin typeface="Hypatia Sans Pro Light" panose="020B0302020204020303" pitchFamily="34" charset="0"/>
                <a:cs typeface="InterFace Light"/>
              </a:rPr>
              <a:t>Slice of cake (vg)</a:t>
            </a:r>
          </a:p>
          <a:p>
            <a:pPr marL="12700" marR="5080"/>
            <a:endParaRPr lang="en-GB" sz="1000" dirty="0">
              <a:latin typeface="Hypatia Sans Pro Light" panose="020B0302020204020303" pitchFamily="34" charset="0"/>
              <a:cs typeface="InterFace Light"/>
            </a:endParaRPr>
          </a:p>
          <a:p>
            <a:pPr marL="12700" marR="5080"/>
            <a:r>
              <a:rPr lang="en-GB" sz="1000" b="1" dirty="0">
                <a:latin typeface="Hypatia Sans Pro Light" panose="020B0302020204020303" pitchFamily="34" charset="0"/>
                <a:cs typeface="InterFace Light"/>
              </a:rPr>
              <a:t>Gluten Free options available</a:t>
            </a:r>
          </a:p>
          <a:p>
            <a:pPr marL="12700" marR="5080"/>
            <a:endParaRPr lang="en-GB" sz="1000" b="1">
              <a:latin typeface="Hypatia Sans Pro Light" panose="020B0302020204020303" pitchFamily="34" charset="0"/>
              <a:cs typeface="InterFace Light"/>
            </a:endParaRPr>
          </a:p>
          <a:p>
            <a:pPr marL="12700" marR="5080"/>
            <a:r>
              <a:rPr lang="en-GB" sz="1000" b="1">
                <a:latin typeface="Hypatia Sans Pro Light" panose="020B0302020204020303" pitchFamily="34" charset="0"/>
                <a:cs typeface="InterFace Light"/>
              </a:rPr>
              <a:t>Exclusive of VAT</a:t>
            </a:r>
          </a:p>
          <a:p>
            <a:pPr marL="12700" marR="5080"/>
            <a:endParaRPr lang="en-GB" sz="1000" b="1">
              <a:latin typeface="Hypatia Sans Pro Light" panose="020B0302020204020303" pitchFamily="34" charset="0"/>
              <a:cs typeface="InterFace Light"/>
            </a:endParaRPr>
          </a:p>
          <a:p>
            <a:pPr marL="12700" marR="5080">
              <a:lnSpc>
                <a:spcPct val="95000"/>
              </a:lnSpc>
            </a:pPr>
            <a:r>
              <a:rPr lang="en-GB" sz="800" b="1">
                <a:latin typeface="Hypatia Sans Pro Light" panose="020B0302020204020303" pitchFamily="34" charset="0"/>
                <a:cs typeface="InterFace Light"/>
              </a:rPr>
              <a:t>Our food may contain nuts, deratives of nuts or other allergens, if you suffer from an allergy please notify a manager.  We are happy to cater for dietary requirements.</a:t>
            </a:r>
          </a:p>
          <a:p>
            <a:pPr marL="12700" marR="5080"/>
            <a:endParaRPr lang="en-GB" sz="800" b="1" dirty="0">
              <a:latin typeface="Hypatia Sans Pro Light" panose="020B0302020204020303" pitchFamily="34" charset="0"/>
              <a:cs typeface="InterFace Light"/>
            </a:endParaRPr>
          </a:p>
          <a:p>
            <a:pPr marL="12700" marR="5080">
              <a:lnSpc>
                <a:spcPct val="95000"/>
              </a:lnSpc>
            </a:pPr>
            <a:r>
              <a:rPr lang="en-GB" sz="1000" dirty="0">
                <a:latin typeface="Hypatia Sans Pro Light" panose="020B0302020204020303" pitchFamily="34" charset="0"/>
                <a:cs typeface="InterFace Light"/>
              </a:rPr>
              <a:t>	</a:t>
            </a:r>
          </a:p>
        </p:txBody>
      </p:sp>
    </p:spTree>
    <p:extLst>
      <p:ext uri="{BB962C8B-B14F-4D97-AF65-F5344CB8AC3E}">
        <p14:creationId xmlns:p14="http://schemas.microsoft.com/office/powerpoint/2010/main" val="1171949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object 6"/>
          <p:cNvPicPr/>
          <p:nvPr/>
        </p:nvPicPr>
        <p:blipFill rotWithShape="1">
          <a:blip r:embed="rId3" cstate="print">
            <a:extLst>
              <a:ext uri="{28A0092B-C50C-407E-A947-70E740481C1C}">
                <a14:useLocalDpi xmlns:a14="http://schemas.microsoft.com/office/drawing/2010/main" val="0"/>
              </a:ext>
            </a:extLst>
          </a:blip>
          <a:srcRect l="28079" r="31147"/>
          <a:stretch/>
        </p:blipFill>
        <p:spPr>
          <a:xfrm>
            <a:off x="-1" y="0"/>
            <a:ext cx="4191000" cy="6858000"/>
          </a:xfrm>
          <a:prstGeom prst="rect">
            <a:avLst/>
          </a:prstGeom>
        </p:spPr>
      </p:pic>
      <p:sp>
        <p:nvSpPr>
          <p:cNvPr id="4" name="object 4"/>
          <p:cNvSpPr/>
          <p:nvPr/>
        </p:nvSpPr>
        <p:spPr>
          <a:xfrm>
            <a:off x="4191000" y="0"/>
            <a:ext cx="5714999" cy="6858000"/>
          </a:xfrm>
          <a:custGeom>
            <a:avLst/>
            <a:gdLst/>
            <a:ahLst/>
            <a:cxnLst/>
            <a:rect l="l" t="t" r="r" b="b"/>
            <a:pathLst>
              <a:path w="4837430" h="6434455">
                <a:moveTo>
                  <a:pt x="4837176" y="0"/>
                </a:moveTo>
                <a:lnTo>
                  <a:pt x="0" y="0"/>
                </a:lnTo>
                <a:lnTo>
                  <a:pt x="0" y="6434328"/>
                </a:lnTo>
                <a:lnTo>
                  <a:pt x="4837176" y="6434328"/>
                </a:lnTo>
                <a:lnTo>
                  <a:pt x="4837176" y="0"/>
                </a:lnTo>
                <a:close/>
              </a:path>
            </a:pathLst>
          </a:custGeom>
          <a:solidFill>
            <a:srgbClr val="FFFFFF"/>
          </a:solidFill>
        </p:spPr>
        <p:txBody>
          <a:bodyPr wrap="square" lIns="0" tIns="0" rIns="0" bIns="0" rtlCol="0"/>
          <a:lstStyle/>
          <a:p>
            <a:endParaRPr/>
          </a:p>
        </p:txBody>
      </p:sp>
      <p:sp>
        <p:nvSpPr>
          <p:cNvPr id="12" name="object 4">
            <a:extLst>
              <a:ext uri="{FF2B5EF4-FFF2-40B4-BE49-F238E27FC236}">
                <a16:creationId xmlns:a16="http://schemas.microsoft.com/office/drawing/2014/main" id="{7949F4B9-FF58-D823-29B3-5D6DD78C6244}"/>
              </a:ext>
            </a:extLst>
          </p:cNvPr>
          <p:cNvSpPr/>
          <p:nvPr/>
        </p:nvSpPr>
        <p:spPr>
          <a:xfrm>
            <a:off x="4114800" y="-2628"/>
            <a:ext cx="5791200" cy="6860628"/>
          </a:xfrm>
          <a:custGeom>
            <a:avLst/>
            <a:gdLst/>
            <a:ahLst/>
            <a:cxnLst/>
            <a:rect l="l" t="t" r="r" b="b"/>
            <a:pathLst>
              <a:path w="4922520" h="6385559">
                <a:moveTo>
                  <a:pt x="4922520" y="0"/>
                </a:moveTo>
                <a:lnTo>
                  <a:pt x="0" y="0"/>
                </a:lnTo>
                <a:lnTo>
                  <a:pt x="0" y="6385560"/>
                </a:lnTo>
                <a:lnTo>
                  <a:pt x="4922520" y="6385560"/>
                </a:lnTo>
                <a:lnTo>
                  <a:pt x="4922520" y="0"/>
                </a:lnTo>
                <a:close/>
              </a:path>
            </a:pathLst>
          </a:custGeom>
          <a:solidFill>
            <a:srgbClr val="FFDB91"/>
          </a:solidFill>
        </p:spPr>
        <p:txBody>
          <a:bodyPr wrap="square" lIns="0" tIns="0" rIns="0" bIns="0" rtlCol="0"/>
          <a:lstStyle/>
          <a:p>
            <a:endParaRPr/>
          </a:p>
        </p:txBody>
      </p:sp>
      <p:sp>
        <p:nvSpPr>
          <p:cNvPr id="10" name="object 5">
            <a:extLst>
              <a:ext uri="{FF2B5EF4-FFF2-40B4-BE49-F238E27FC236}">
                <a16:creationId xmlns:a16="http://schemas.microsoft.com/office/drawing/2014/main" id="{AF83A9F3-A4D3-9C5A-0BAD-31013A6D421E}"/>
              </a:ext>
            </a:extLst>
          </p:cNvPr>
          <p:cNvSpPr txBox="1">
            <a:spLocks noGrp="1"/>
          </p:cNvSpPr>
          <p:nvPr>
            <p:ph type="title"/>
          </p:nvPr>
        </p:nvSpPr>
        <p:spPr>
          <a:xfrm>
            <a:off x="4267200" y="1066800"/>
            <a:ext cx="5791200" cy="723147"/>
          </a:xfrm>
          <a:prstGeom prst="rect">
            <a:avLst/>
          </a:prstGeom>
        </p:spPr>
        <p:txBody>
          <a:bodyPr vert="horz" wrap="square" lIns="0" tIns="12065" rIns="0" bIns="0" rtlCol="0">
            <a:spAutoFit/>
          </a:bodyPr>
          <a:lstStyle/>
          <a:p>
            <a:pPr marR="5080" indent="11113" algn="ctr">
              <a:lnSpc>
                <a:spcPct val="80000"/>
              </a:lnSpc>
              <a:spcBef>
                <a:spcPts val="95"/>
              </a:spcBef>
            </a:pPr>
            <a:r>
              <a:rPr lang="en-GB" sz="2800" spc="-20" dirty="0">
                <a:solidFill>
                  <a:srgbClr val="000000"/>
                </a:solidFill>
                <a:latin typeface="BioRhyme ExtraBold" panose="00000900000000000000" pitchFamily="2" charset="0"/>
                <a:ea typeface="BioRhyme" panose="00000500000000000000" pitchFamily="2" charset="0"/>
                <a:cs typeface="InterFace Black"/>
              </a:rPr>
              <a:t>SANDWICHES AND </a:t>
            </a:r>
            <a:br>
              <a:rPr lang="en-GB" sz="2800" spc="-20" dirty="0">
                <a:solidFill>
                  <a:srgbClr val="000000"/>
                </a:solidFill>
                <a:latin typeface="BioRhyme ExtraBold" panose="00000900000000000000" pitchFamily="2" charset="0"/>
                <a:ea typeface="BioRhyme" panose="00000500000000000000" pitchFamily="2" charset="0"/>
                <a:cs typeface="InterFace Black"/>
              </a:rPr>
            </a:br>
            <a:r>
              <a:rPr lang="en-GB" sz="2800" spc="-20" dirty="0">
                <a:solidFill>
                  <a:srgbClr val="000000"/>
                </a:solidFill>
                <a:latin typeface="BioRhyme ExtraBold" panose="00000900000000000000" pitchFamily="2" charset="0"/>
                <a:ea typeface="BioRhyme" panose="00000500000000000000" pitchFamily="2" charset="0"/>
                <a:cs typeface="InterFace Black"/>
              </a:rPr>
              <a:t>LIGHT BITES</a:t>
            </a:r>
            <a:endParaRPr sz="2000" dirty="0">
              <a:latin typeface="BioRhyme" panose="00000500000000000000" pitchFamily="2" charset="0"/>
              <a:ea typeface="BioRhyme" panose="00000500000000000000" pitchFamily="2" charset="0"/>
              <a:cs typeface="InterFace Black"/>
            </a:endParaRPr>
          </a:p>
        </p:txBody>
      </p:sp>
      <p:sp>
        <p:nvSpPr>
          <p:cNvPr id="11" name="object 7">
            <a:extLst>
              <a:ext uri="{FF2B5EF4-FFF2-40B4-BE49-F238E27FC236}">
                <a16:creationId xmlns:a16="http://schemas.microsoft.com/office/drawing/2014/main" id="{2F8212AE-7A2B-9653-5CCB-7598D9BFB154}"/>
              </a:ext>
            </a:extLst>
          </p:cNvPr>
          <p:cNvSpPr txBox="1"/>
          <p:nvPr/>
        </p:nvSpPr>
        <p:spPr>
          <a:xfrm>
            <a:off x="4668470" y="1804694"/>
            <a:ext cx="5014784" cy="5053306"/>
          </a:xfrm>
          <a:prstGeom prst="rect">
            <a:avLst/>
          </a:prstGeom>
        </p:spPr>
        <p:txBody>
          <a:bodyPr vert="horz" wrap="square" lIns="0" tIns="13335" rIns="0" bIns="0" rtlCol="0">
            <a:spAutoFit/>
          </a:bodyPr>
          <a:lstStyle/>
          <a:p>
            <a:pPr marL="25400"/>
            <a:endParaRPr lang="en-GB" sz="1000" dirty="0">
              <a:latin typeface="Hypatia Sans Pro Light" panose="020B0302020204020303" pitchFamily="34" charset="0"/>
              <a:cs typeface="InterFace Light"/>
            </a:endParaRPr>
          </a:p>
          <a:p>
            <a:pPr marL="25400"/>
            <a:endParaRPr lang="en-GB" sz="1000" dirty="0">
              <a:latin typeface="Hypatia Sans Pro Black" panose="020B0902020204020303" pitchFamily="34" charset="0"/>
              <a:cs typeface="InterFace Light"/>
            </a:endParaRPr>
          </a:p>
          <a:p>
            <a:pPr marL="25400"/>
            <a:r>
              <a:rPr lang="en-GB" sz="1000" dirty="0">
                <a:latin typeface="Hypatia Sans Pro Black" panose="020B0902020204020303" pitchFamily="34" charset="0"/>
                <a:cs typeface="InterFace Light"/>
              </a:rPr>
              <a:t>SELECTION OF ARTISAN FILLED SANDWICHES WITH LIGHT BITES	£21.85</a:t>
            </a:r>
          </a:p>
          <a:p>
            <a:pPr marL="25400"/>
            <a:endParaRPr lang="en-GB" sz="1000" dirty="0">
              <a:latin typeface="Hypatia Sans Pro Black" panose="020B0902020204020303" pitchFamily="34" charset="0"/>
              <a:cs typeface="InterFace Light"/>
            </a:endParaRPr>
          </a:p>
          <a:p>
            <a:pPr marL="25400"/>
            <a:r>
              <a:rPr lang="en-GB" sz="1000" dirty="0">
                <a:latin typeface="Hypatia Sans Pro Light" panose="020B0302020204020303" pitchFamily="34" charset="0"/>
                <a:cs typeface="InterFace Light"/>
              </a:rPr>
              <a:t>Baked ham and Cheddar cheese ploughman’s served in a demi baguette</a:t>
            </a:r>
          </a:p>
          <a:p>
            <a:pPr marL="25400"/>
            <a:endParaRPr lang="en-GB" sz="1000" dirty="0">
              <a:latin typeface="Hypatia Sans Pro Light" panose="020B0302020204020303" pitchFamily="34" charset="0"/>
              <a:cs typeface="InterFace Light"/>
            </a:endParaRPr>
          </a:p>
          <a:p>
            <a:pPr marL="25400"/>
            <a:r>
              <a:rPr lang="en-GB" sz="1000" dirty="0">
                <a:latin typeface="Hypatia Sans Pro Light" panose="020B0302020204020303" pitchFamily="34" charset="0"/>
                <a:cs typeface="InterFace Light"/>
              </a:rPr>
              <a:t>Salami, mayonnaise, sliced gherkin, wholegrain mustard and seasonal leaves on multi grain bread</a:t>
            </a:r>
          </a:p>
          <a:p>
            <a:pPr marL="25400"/>
            <a:endParaRPr lang="en-GB" sz="1000" dirty="0">
              <a:latin typeface="Hypatia Sans Pro Light" panose="020B0302020204020303" pitchFamily="34" charset="0"/>
              <a:cs typeface="InterFace Light"/>
            </a:endParaRPr>
          </a:p>
          <a:p>
            <a:pPr marL="25400"/>
            <a:r>
              <a:rPr lang="en-GB" sz="1000" dirty="0">
                <a:latin typeface="Hypatia Sans Pro Light" panose="020B0302020204020303" pitchFamily="34" charset="0"/>
                <a:cs typeface="InterFace Light"/>
              </a:rPr>
              <a:t>Peppered mackerel, lemon mayonnaise and baby gem served in a tortilla</a:t>
            </a:r>
          </a:p>
          <a:p>
            <a:pPr marL="25400"/>
            <a:endParaRPr lang="en-GB" sz="1000" dirty="0">
              <a:latin typeface="Hypatia Sans Pro Light" panose="020B0302020204020303" pitchFamily="34" charset="0"/>
              <a:cs typeface="InterFace Light"/>
            </a:endParaRPr>
          </a:p>
          <a:p>
            <a:pPr marL="25400"/>
            <a:r>
              <a:rPr lang="en-GB" sz="1000" dirty="0">
                <a:latin typeface="Hypatia Sans Pro Light" panose="020B0302020204020303" pitchFamily="34" charset="0"/>
                <a:cs typeface="InterFace Light"/>
              </a:rPr>
              <a:t>Roast turkey, apricot jam, bacon and baby spinach in a ciabatta</a:t>
            </a:r>
          </a:p>
          <a:p>
            <a:pPr marL="25400"/>
            <a:endParaRPr lang="en-GB" sz="1000" dirty="0">
              <a:latin typeface="Hypatia Sans Pro Light" panose="020B0302020204020303" pitchFamily="34" charset="0"/>
              <a:cs typeface="InterFace Light"/>
            </a:endParaRPr>
          </a:p>
          <a:p>
            <a:pPr marL="25400"/>
            <a:r>
              <a:rPr lang="en-GB" sz="1000" dirty="0">
                <a:latin typeface="Hypatia Sans Pro Light" panose="020B0302020204020303" pitchFamily="34" charset="0"/>
                <a:cs typeface="InterFace Light"/>
              </a:rPr>
              <a:t>Beetroot, hummus, cucumber and mixed leaves on white bread (vg)</a:t>
            </a:r>
          </a:p>
          <a:p>
            <a:pPr marL="25400"/>
            <a:endParaRPr lang="en-GB" sz="1000" dirty="0">
              <a:latin typeface="Hypatia Sans Pro Light" panose="020B0302020204020303" pitchFamily="34" charset="0"/>
              <a:cs typeface="InterFace Light"/>
            </a:endParaRPr>
          </a:p>
          <a:p>
            <a:pPr marL="25400"/>
            <a:r>
              <a:rPr lang="en-GB" sz="1000" dirty="0">
                <a:latin typeface="Hypatia Sans Pro Light" panose="020B0302020204020303" pitchFamily="34" charset="0"/>
                <a:cs typeface="InterFace Light"/>
              </a:rPr>
              <a:t>Egg mayonnaise and mustard cress in rosemary scented focaccia </a:t>
            </a:r>
          </a:p>
          <a:p>
            <a:pPr marL="25400"/>
            <a:endParaRPr lang="en-GB" sz="1000" dirty="0">
              <a:latin typeface="Hypatia Sans Pro Light" panose="020B0302020204020303" pitchFamily="34" charset="0"/>
              <a:cs typeface="InterFace Light"/>
            </a:endParaRPr>
          </a:p>
          <a:p>
            <a:pPr marL="25400"/>
            <a:r>
              <a:rPr lang="en-GB" sz="1000" dirty="0">
                <a:latin typeface="Hypatia Sans Pro Light" panose="020B0302020204020303" pitchFamily="34" charset="0"/>
                <a:cs typeface="InterFace Light"/>
              </a:rPr>
              <a:t>Light Bites:</a:t>
            </a:r>
          </a:p>
          <a:p>
            <a:pPr marL="25400"/>
            <a:endParaRPr lang="en-GB" sz="1000" dirty="0">
              <a:latin typeface="Hypatia Sans Pro Light" panose="020B0302020204020303" pitchFamily="34" charset="0"/>
              <a:cs typeface="InterFace Light"/>
            </a:endParaRPr>
          </a:p>
          <a:p>
            <a:pPr marL="25400"/>
            <a:r>
              <a:rPr lang="en-GB" sz="1000" dirty="0">
                <a:latin typeface="Hypatia Sans Pro Light" panose="020B0302020204020303" pitchFamily="34" charset="0"/>
                <a:cs typeface="InterFace Light"/>
              </a:rPr>
              <a:t>Marinated BBQ  Halal chicken breast spears (h) – 1 per person</a:t>
            </a:r>
          </a:p>
          <a:p>
            <a:pPr marL="25400"/>
            <a:r>
              <a:rPr lang="en-GB" sz="1000" dirty="0">
                <a:latin typeface="Hypatia Sans Pro Light" panose="020B0302020204020303" pitchFamily="34" charset="0"/>
                <a:cs typeface="InterFace Light"/>
              </a:rPr>
              <a:t>Vegetable crudities and dips (vg) – 4 pieces per person</a:t>
            </a:r>
          </a:p>
          <a:p>
            <a:pPr marL="25400"/>
            <a:r>
              <a:rPr lang="en-GB" sz="1000" dirty="0">
                <a:latin typeface="Hypatia Sans Pro Light" panose="020B0302020204020303" pitchFamily="34" charset="0"/>
                <a:cs typeface="InterFace Light"/>
              </a:rPr>
              <a:t>Tortilla crisps</a:t>
            </a:r>
          </a:p>
          <a:p>
            <a:pPr marL="25400"/>
            <a:r>
              <a:rPr lang="en-GB" sz="1000" dirty="0">
                <a:latin typeface="Hypatia Sans Pro Light" panose="020B0302020204020303" pitchFamily="34" charset="0"/>
                <a:cs typeface="InterFace Light"/>
              </a:rPr>
              <a:t>Seasonal fruit platter (vg)– 2 pieces per person</a:t>
            </a:r>
          </a:p>
          <a:p>
            <a:pPr marL="25400"/>
            <a:r>
              <a:rPr lang="en-GB" sz="1000" dirty="0">
                <a:latin typeface="Hypatia Sans Pro Light" panose="020B0302020204020303" pitchFamily="34" charset="0"/>
                <a:cs typeface="InterFace Light"/>
              </a:rPr>
              <a:t>A slice of cake  (v)– 1 piece per person</a:t>
            </a:r>
          </a:p>
          <a:p>
            <a:pPr marL="12700" marR="5080">
              <a:lnSpc>
                <a:spcPct val="95000"/>
              </a:lnSpc>
            </a:pPr>
            <a:endParaRPr lang="en-GB" sz="1000" dirty="0">
              <a:latin typeface="Hypatia Sans Pro Light" panose="020B0302020204020303" pitchFamily="34" charset="0"/>
              <a:cs typeface="InterFace Light"/>
            </a:endParaRPr>
          </a:p>
          <a:p>
            <a:pPr marL="12700" marR="5080"/>
            <a:r>
              <a:rPr lang="en-GB" sz="1000" b="1" dirty="0">
                <a:latin typeface="Hypatia Sans Pro Light" panose="020B0302020204020303" pitchFamily="34" charset="0"/>
                <a:cs typeface="InterFace Light"/>
              </a:rPr>
              <a:t>Gluten Free options available</a:t>
            </a:r>
          </a:p>
          <a:p>
            <a:pPr marL="12700" marR="5080"/>
            <a:endParaRPr lang="en-GB" sz="1000" b="1" dirty="0">
              <a:latin typeface="Hypatia Sans Pro Light" panose="020B0302020204020303" pitchFamily="34" charset="0"/>
              <a:cs typeface="InterFace Light"/>
            </a:endParaRPr>
          </a:p>
          <a:p>
            <a:pPr marL="12700" marR="5080"/>
            <a:r>
              <a:rPr lang="en-GB" sz="1000" b="1" dirty="0">
                <a:latin typeface="Hypatia Sans Pro Light" panose="020B0302020204020303" pitchFamily="34" charset="0"/>
                <a:cs typeface="InterFace Light"/>
              </a:rPr>
              <a:t>Exclusive </a:t>
            </a:r>
            <a:r>
              <a:rPr lang="en-GB" sz="1000" b="1">
                <a:latin typeface="Hypatia Sans Pro Light" panose="020B0302020204020303" pitchFamily="34" charset="0"/>
                <a:cs typeface="InterFace Light"/>
              </a:rPr>
              <a:t>of VAT</a:t>
            </a:r>
          </a:p>
          <a:p>
            <a:pPr marL="12700" marR="5080"/>
            <a:endParaRPr lang="en-GB" sz="1000" b="1">
              <a:latin typeface="Hypatia Sans Pro Light" panose="020B0302020204020303" pitchFamily="34" charset="0"/>
              <a:cs typeface="InterFace Light"/>
            </a:endParaRPr>
          </a:p>
          <a:p>
            <a:pPr marL="12700" marR="5080">
              <a:lnSpc>
                <a:spcPct val="95000"/>
              </a:lnSpc>
            </a:pPr>
            <a:r>
              <a:rPr lang="en-GB" sz="800" b="1">
                <a:latin typeface="Hypatia Sans Pro Light" panose="020B0302020204020303" pitchFamily="34" charset="0"/>
                <a:cs typeface="InterFace Light"/>
              </a:rPr>
              <a:t>(V) Vegetarian (VG) Vegan (GF) Gluten Free (H) Halal</a:t>
            </a:r>
          </a:p>
          <a:p>
            <a:pPr marL="12700" marR="5080">
              <a:lnSpc>
                <a:spcPct val="95000"/>
              </a:lnSpc>
            </a:pPr>
            <a:r>
              <a:rPr lang="en-GB" sz="800" b="1">
                <a:latin typeface="Hypatia Sans Pro Light" panose="020B0302020204020303" pitchFamily="34" charset="0"/>
                <a:cs typeface="InterFace Light"/>
              </a:rPr>
              <a:t>Our food may contain nuts, deratives of nuts or other allergens, if you suffer from an allergy please notify a manager.  We are happy to cater for dietary requirements.</a:t>
            </a:r>
          </a:p>
          <a:p>
            <a:pPr marL="12700" marR="5080"/>
            <a:endParaRPr lang="en-GB" sz="1000" b="1" dirty="0">
              <a:latin typeface="Hypatia Sans Pro Light" panose="020B0302020204020303" pitchFamily="34" charset="0"/>
              <a:cs typeface="InterFace Light"/>
            </a:endParaRPr>
          </a:p>
          <a:p>
            <a:pPr marL="12700" marR="5080">
              <a:lnSpc>
                <a:spcPct val="95000"/>
              </a:lnSpc>
            </a:pPr>
            <a:endParaRPr lang="en-GB" sz="1000" dirty="0">
              <a:latin typeface="Hypatia Sans Pro Light" panose="020B0302020204020303" pitchFamily="34" charset="0"/>
              <a:cs typeface="InterFace Light"/>
            </a:endParaRPr>
          </a:p>
        </p:txBody>
      </p:sp>
      <p:pic>
        <p:nvPicPr>
          <p:cNvPr id="3" name="Picture 2" descr="A picture containing food, person, table, indoor&#10;&#10;Description automatically generated">
            <a:extLst>
              <a:ext uri="{FF2B5EF4-FFF2-40B4-BE49-F238E27FC236}">
                <a16:creationId xmlns:a16="http://schemas.microsoft.com/office/drawing/2014/main" id="{A54E2B83-ACFB-FF31-94FF-09B8B8F58733}"/>
              </a:ext>
            </a:extLst>
          </p:cNvPr>
          <p:cNvPicPr>
            <a:picLocks noChangeAspect="1"/>
          </p:cNvPicPr>
          <p:nvPr/>
        </p:nvPicPr>
        <p:blipFill rotWithShape="1">
          <a:blip r:embed="rId4">
            <a:extLst>
              <a:ext uri="{28A0092B-C50C-407E-A947-70E740481C1C}">
                <a14:useLocalDpi xmlns:a14="http://schemas.microsoft.com/office/drawing/2010/main" val="0"/>
              </a:ext>
            </a:extLst>
          </a:blip>
          <a:srcRect l="32279" t="-60" r="25239" b="60"/>
          <a:stretch/>
        </p:blipFill>
        <p:spPr>
          <a:xfrm>
            <a:off x="0" y="-76200"/>
            <a:ext cx="4419600" cy="6934200"/>
          </a:xfrm>
          <a:prstGeom prst="rect">
            <a:avLst/>
          </a:prstGeom>
        </p:spPr>
      </p:pic>
    </p:spTree>
    <p:extLst>
      <p:ext uri="{BB962C8B-B14F-4D97-AF65-F5344CB8AC3E}">
        <p14:creationId xmlns:p14="http://schemas.microsoft.com/office/powerpoint/2010/main" val="4923302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1322</TotalTime>
  <Words>3257</Words>
  <Application>Microsoft Office PowerPoint</Application>
  <PresentationFormat>A4 Paper (210x297 mm)</PresentationFormat>
  <Paragraphs>386</Paragraphs>
  <Slides>15</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BioRhyme</vt:lpstr>
      <vt:lpstr>BioRhyme ExtraBold</vt:lpstr>
      <vt:lpstr>Calibri</vt:lpstr>
      <vt:lpstr>Hypatia Sans Pro</vt:lpstr>
      <vt:lpstr>Hypatia Sans Pro Black</vt:lpstr>
      <vt:lpstr>Hypatia Sans Pro Light</vt:lpstr>
      <vt:lpstr>InterFace XBold</vt:lpstr>
      <vt:lpstr>Office Theme</vt:lpstr>
      <vt:lpstr>PowerPoint Presentation</vt:lpstr>
      <vt:lpstr>INTRODUCTION</vt:lpstr>
      <vt:lpstr>BREAKFAST  &amp; REFRESHMENTS</vt:lpstr>
      <vt:lpstr>PICNIC IN THE OFFICE </vt:lpstr>
      <vt:lpstr>BENTO BOXES</vt:lpstr>
      <vt:lpstr>THE SANDWICH LUNCH</vt:lpstr>
      <vt:lpstr>SANDWICH LUNCH  WITH ARTISAN BREADS</vt:lpstr>
      <vt:lpstr>VEGETARIAN/VEGAN MENU</vt:lpstr>
      <vt:lpstr>SANDWICHES AND  LIGHT BITES</vt:lpstr>
      <vt:lpstr>BREADLESS  PACKAGE </vt:lpstr>
      <vt:lpstr>FINGER FOOD</vt:lpstr>
      <vt:lpstr>HOT BUFFET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LeComber</dc:creator>
  <cp:lastModifiedBy>Ana Isabel Tapia Fiestas</cp:lastModifiedBy>
  <cp:revision>59</cp:revision>
  <cp:lastPrinted>2024-03-20T11:15:14Z</cp:lastPrinted>
  <dcterms:created xsi:type="dcterms:W3CDTF">2021-05-18T12:59:30Z</dcterms:created>
  <dcterms:modified xsi:type="dcterms:W3CDTF">2024-03-28T11:49:24Z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2020-08-26T00:00:00Z</vt:filetime>
  </property>
  <property fmtid="{D5CDD505-2E9C-101B-9397-08002B2CF9AE}" pid="3" name="Creator">
    <vt:lpwstr>Acrobat PDFMaker 20 for PowerPoint</vt:lpwstr>
  </property>
  <property fmtid="{D5CDD505-2E9C-101B-9397-08002B2CF9AE}" pid="4" name="LastSaved">
    <vt:filetime>2021-05-18T00:00:00Z</vt:filetime>
  </property>
</Properties>
</file>